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94" r:id="rId4"/>
    <p:sldId id="260" r:id="rId5"/>
    <p:sldId id="271" r:id="rId6"/>
    <p:sldId id="263" r:id="rId7"/>
    <p:sldId id="264" r:id="rId8"/>
    <p:sldId id="298" r:id="rId9"/>
    <p:sldId id="290" r:id="rId10"/>
    <p:sldId id="295" r:id="rId11"/>
    <p:sldId id="296" r:id="rId12"/>
    <p:sldId id="299" r:id="rId13"/>
    <p:sldId id="266" r:id="rId14"/>
    <p:sldId id="267" r:id="rId15"/>
    <p:sldId id="269" r:id="rId16"/>
    <p:sldId id="273" r:id="rId17"/>
    <p:sldId id="258" r:id="rId18"/>
    <p:sldId id="262" r:id="rId19"/>
    <p:sldId id="275" r:id="rId20"/>
    <p:sldId id="276" r:id="rId21"/>
    <p:sldId id="277" r:id="rId22"/>
    <p:sldId id="280" r:id="rId23"/>
    <p:sldId id="281" r:id="rId24"/>
    <p:sldId id="297" r:id="rId25"/>
    <p:sldId id="300" r:id="rId26"/>
    <p:sldId id="289" r:id="rId2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1pPr>
    <a:lvl2pPr marL="0" marR="0" indent="457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2pPr>
    <a:lvl3pPr marL="0" marR="0" indent="914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3pPr>
    <a:lvl4pPr marL="0" marR="0" indent="1371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4pPr>
    <a:lvl5pPr marL="0" marR="0" indent="18288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5pPr>
    <a:lvl6pPr marL="0" marR="0" indent="22860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6pPr>
    <a:lvl7pPr marL="0" marR="0" indent="2743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7pPr>
    <a:lvl8pPr marL="0" marR="0" indent="3200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8pPr>
    <a:lvl9pPr marL="0" marR="0" indent="3657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1C5C"/>
    <a:srgbClr val="5756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n"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n"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n"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94651"/>
  </p:normalViewPr>
  <p:slideViewPr>
    <p:cSldViewPr snapToGrid="0">
      <p:cViewPr varScale="1">
        <p:scale>
          <a:sx n="61" d="100"/>
          <a:sy n="61" d="100"/>
        </p:scale>
        <p:origin x="108" y="1152"/>
      </p:cViewPr>
      <p:guideLst>
        <p:guide orient="horz" pos="4320"/>
        <p:guide pos="76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xfrm>
            <a:off x="1143000" y="685800"/>
            <a:ext cx="4572000" cy="3429000"/>
          </a:xfrm>
          <a:prstGeom prst="rect">
            <a:avLst/>
          </a:prstGeom>
        </p:spPr>
        <p:txBody>
          <a:bodyPr/>
          <a:lstStyle/>
          <a:p>
            <a:endParaRPr/>
          </a:p>
        </p:txBody>
      </p:sp>
      <p:sp>
        <p:nvSpPr>
          <p:cNvPr id="169" name="Shape 169"/>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572502107"/>
      </p:ext>
    </p:extLst>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Arial"/>
      </a:defRPr>
    </a:lvl1pPr>
    <a:lvl2pPr indent="228600" defTabSz="457200" latinLnBrk="0">
      <a:lnSpc>
        <a:spcPct val="117999"/>
      </a:lnSpc>
      <a:defRPr sz="2200">
        <a:latin typeface="+mn-lt"/>
        <a:ea typeface="+mn-ea"/>
        <a:cs typeface="+mn-cs"/>
        <a:sym typeface="Arial"/>
      </a:defRPr>
    </a:lvl2pPr>
    <a:lvl3pPr indent="457200" defTabSz="457200" latinLnBrk="0">
      <a:lnSpc>
        <a:spcPct val="117999"/>
      </a:lnSpc>
      <a:defRPr sz="2200">
        <a:latin typeface="+mn-lt"/>
        <a:ea typeface="+mn-ea"/>
        <a:cs typeface="+mn-cs"/>
        <a:sym typeface="Arial"/>
      </a:defRPr>
    </a:lvl3pPr>
    <a:lvl4pPr indent="685800" defTabSz="457200" latinLnBrk="0">
      <a:lnSpc>
        <a:spcPct val="117999"/>
      </a:lnSpc>
      <a:defRPr sz="2200">
        <a:latin typeface="+mn-lt"/>
        <a:ea typeface="+mn-ea"/>
        <a:cs typeface="+mn-cs"/>
        <a:sym typeface="Arial"/>
      </a:defRPr>
    </a:lvl4pPr>
    <a:lvl5pPr indent="914400" defTabSz="457200" latinLnBrk="0">
      <a:lnSpc>
        <a:spcPct val="117999"/>
      </a:lnSpc>
      <a:defRPr sz="2200">
        <a:latin typeface="+mn-lt"/>
        <a:ea typeface="+mn-ea"/>
        <a:cs typeface="+mn-cs"/>
        <a:sym typeface="Arial"/>
      </a:defRPr>
    </a:lvl5pPr>
    <a:lvl6pPr indent="1143000" defTabSz="457200" latinLnBrk="0">
      <a:lnSpc>
        <a:spcPct val="117999"/>
      </a:lnSpc>
      <a:defRPr sz="2200">
        <a:latin typeface="+mn-lt"/>
        <a:ea typeface="+mn-ea"/>
        <a:cs typeface="+mn-cs"/>
        <a:sym typeface="Arial"/>
      </a:defRPr>
    </a:lvl6pPr>
    <a:lvl7pPr indent="1371600" defTabSz="457200" latinLnBrk="0">
      <a:lnSpc>
        <a:spcPct val="117999"/>
      </a:lnSpc>
      <a:defRPr sz="2200">
        <a:latin typeface="+mn-lt"/>
        <a:ea typeface="+mn-ea"/>
        <a:cs typeface="+mn-cs"/>
        <a:sym typeface="Arial"/>
      </a:defRPr>
    </a:lvl7pPr>
    <a:lvl8pPr indent="1600200" defTabSz="457200" latinLnBrk="0">
      <a:lnSpc>
        <a:spcPct val="117999"/>
      </a:lnSpc>
      <a:defRPr sz="2200">
        <a:latin typeface="+mn-lt"/>
        <a:ea typeface="+mn-ea"/>
        <a:cs typeface="+mn-cs"/>
        <a:sym typeface="Arial"/>
      </a:defRPr>
    </a:lvl8pPr>
    <a:lvl9pPr indent="1828800" defTabSz="457200" latinLnBrk="0">
      <a:lnSpc>
        <a:spcPct val="117999"/>
      </a:lnSpc>
      <a:defRPr sz="2200">
        <a:latin typeface="+mn-lt"/>
        <a:ea typeface="+mn-ea"/>
        <a:cs typeface="+mn-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216296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6915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381000" y="685800"/>
            <a:ext cx="6096000" cy="3429000"/>
          </a:xfrm>
        </p:spPr>
      </p:sp>
      <p:sp>
        <p:nvSpPr>
          <p:cNvPr id="3" name="Segnaposto note 2"/>
          <p:cNvSpPr>
            <a:spLocks noGrp="1"/>
          </p:cNvSpPr>
          <p:nvPr>
            <p:ph type="body" idx="1"/>
          </p:nvPr>
        </p:nvSpPr>
        <p:spPr/>
        <p:txBody>
          <a:bodyPr/>
          <a:lstStyle/>
          <a:p>
            <a:endParaRPr lang="it-IT"/>
          </a:p>
        </p:txBody>
      </p:sp>
    </p:spTree>
    <p:extLst>
      <p:ext uri="{BB962C8B-B14F-4D97-AF65-F5344CB8AC3E}">
        <p14:creationId xmlns:p14="http://schemas.microsoft.com/office/powerpoint/2010/main" val="1933211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olo e foto">
    <p:spTree>
      <p:nvGrpSpPr>
        <p:cNvPr id="1" name=""/>
        <p:cNvGrpSpPr/>
        <p:nvPr/>
      </p:nvGrpSpPr>
      <p:grpSpPr>
        <a:xfrm>
          <a:off x="0" y="0"/>
          <a:ext cx="0" cy="0"/>
          <a:chOff x="0" y="0"/>
          <a:chExt cx="0" cy="0"/>
        </a:xfrm>
      </p:grpSpPr>
      <p:sp>
        <p:nvSpPr>
          <p:cNvPr id="21" name="Avocado e lime"/>
          <p:cNvSpPr>
            <a:spLocks noGrp="1"/>
          </p:cNvSpPr>
          <p:nvPr>
            <p:ph type="pic" idx="21"/>
          </p:nvPr>
        </p:nvSpPr>
        <p:spPr>
          <a:xfrm>
            <a:off x="-1155700" y="-1295400"/>
            <a:ext cx="26746200" cy="16018933"/>
          </a:xfrm>
          <a:prstGeom prst="rect">
            <a:avLst/>
          </a:prstGeom>
        </p:spPr>
        <p:txBody>
          <a:bodyPr lIns="91439" tIns="45719" rIns="91439" bIns="45719">
            <a:noAutofit/>
          </a:bodyPr>
          <a:lstStyle/>
          <a:p>
            <a:endParaRPr/>
          </a:p>
        </p:txBody>
      </p:sp>
      <p:sp>
        <p:nvSpPr>
          <p:cNvPr id="22" name="Titolo presentazione"/>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Titolo presentazione</a:t>
            </a:r>
          </a:p>
        </p:txBody>
      </p:sp>
      <p:sp>
        <p:nvSpPr>
          <p:cNvPr id="23" name="Autore e data"/>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Autore e data</a:t>
            </a:r>
          </a:p>
        </p:txBody>
      </p:sp>
      <p:sp>
        <p:nvSpPr>
          <p:cNvPr id="24" name="Corpo livello uno…"/>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Sottotitolo presentazione</a:t>
            </a:r>
          </a:p>
          <a:p>
            <a:pPr lvl="1"/>
            <a:endParaRPr/>
          </a:p>
          <a:p>
            <a:pPr lvl="2"/>
            <a:endParaRPr/>
          </a:p>
          <a:p>
            <a:pPr lvl="3"/>
            <a:endParaRPr/>
          </a:p>
          <a:p>
            <a:pPr lvl="4"/>
            <a:endParaRPr/>
          </a:p>
        </p:txBody>
      </p:sp>
      <p:sp>
        <p:nvSpPr>
          <p:cNvPr id="25"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olo e foto 2">
    <p:spTree>
      <p:nvGrpSpPr>
        <p:cNvPr id="1" name=""/>
        <p:cNvGrpSpPr/>
        <p:nvPr/>
      </p:nvGrpSpPr>
      <p:grpSpPr>
        <a:xfrm>
          <a:off x="0" y="0"/>
          <a:ext cx="0" cy="0"/>
          <a:chOff x="0" y="0"/>
          <a:chExt cx="0" cy="0"/>
        </a:xfrm>
      </p:grpSpPr>
      <p:sp>
        <p:nvSpPr>
          <p:cNvPr id="32" name="Ciotola con frittelle al salmone, insalata e hummus"/>
          <p:cNvSpPr>
            <a:spLocks noGrp="1"/>
          </p:cNvSpPr>
          <p:nvPr>
            <p:ph type="pic" idx="21"/>
          </p:nvPr>
        </p:nvSpPr>
        <p:spPr>
          <a:xfrm>
            <a:off x="10972800" y="-203200"/>
            <a:ext cx="12144837" cy="14135100"/>
          </a:xfrm>
          <a:prstGeom prst="rect">
            <a:avLst/>
          </a:prstGeom>
        </p:spPr>
        <p:txBody>
          <a:bodyPr lIns="91439" tIns="45719" rIns="91439" bIns="45719">
            <a:noAutofit/>
          </a:bodyPr>
          <a:lstStyle/>
          <a:p>
            <a:endParaRPr/>
          </a:p>
        </p:txBody>
      </p:sp>
      <p:sp>
        <p:nvSpPr>
          <p:cNvPr id="33" name="Titolo"/>
          <p:cNvSpPr txBox="1">
            <a:spLocks noGrp="1"/>
          </p:cNvSpPr>
          <p:nvPr>
            <p:ph type="title" hasCustomPrompt="1"/>
          </p:nvPr>
        </p:nvSpPr>
        <p:spPr>
          <a:xfrm>
            <a:off x="1206500" y="1270000"/>
            <a:ext cx="9779000" cy="5882273"/>
          </a:xfrm>
          <a:prstGeom prst="rect">
            <a:avLst/>
          </a:prstGeom>
        </p:spPr>
        <p:txBody>
          <a:bodyPr anchor="b"/>
          <a:lstStyle/>
          <a:p>
            <a:r>
              <a:t>Titolo</a:t>
            </a:r>
          </a:p>
        </p:txBody>
      </p:sp>
      <p:sp>
        <p:nvSpPr>
          <p:cNvPr id="34" name="Corpo livello uno…"/>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Sottotitolo diapositiva</a:t>
            </a:r>
          </a:p>
          <a:p>
            <a:pPr lvl="1"/>
            <a:endParaRPr/>
          </a:p>
          <a:p>
            <a:pPr lvl="2"/>
            <a:endParaRPr/>
          </a:p>
          <a:p>
            <a:pPr lvl="3"/>
            <a:endParaRPr/>
          </a:p>
          <a:p>
            <a:pPr lvl="4"/>
            <a:endParaRPr/>
          </a:p>
        </p:txBody>
      </p:sp>
      <p:sp>
        <p:nvSpPr>
          <p:cNvPr id="35" name="Numero diapositiva"/>
          <p:cNvSpPr txBox="1">
            <a:spLocks noGrp="1"/>
          </p:cNvSpPr>
          <p:nvPr>
            <p:ph type="sldNum" sz="quarter" idx="2"/>
          </p:nvPr>
        </p:nvSpPr>
        <p:spPr>
          <a:xfrm>
            <a:off x="12001465" y="13099011"/>
            <a:ext cx="368573" cy="36082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olo ed elenco">
    <p:spTree>
      <p:nvGrpSpPr>
        <p:cNvPr id="1" name=""/>
        <p:cNvGrpSpPr/>
        <p:nvPr/>
      </p:nvGrpSpPr>
      <p:grpSpPr>
        <a:xfrm>
          <a:off x="0" y="0"/>
          <a:ext cx="0" cy="0"/>
          <a:chOff x="0" y="0"/>
          <a:chExt cx="0" cy="0"/>
        </a:xfrm>
      </p:grpSpPr>
      <p:sp>
        <p:nvSpPr>
          <p:cNvPr id="42" name="Titolo"/>
          <p:cNvSpPr txBox="1">
            <a:spLocks noGrp="1"/>
          </p:cNvSpPr>
          <p:nvPr>
            <p:ph type="title" hasCustomPrompt="1"/>
          </p:nvPr>
        </p:nvSpPr>
        <p:spPr>
          <a:prstGeom prst="rect">
            <a:avLst/>
          </a:prstGeom>
        </p:spPr>
        <p:txBody>
          <a:bodyPr/>
          <a:lstStyle/>
          <a:p>
            <a:r>
              <a:t>Titolo</a:t>
            </a:r>
          </a:p>
        </p:txBody>
      </p:sp>
      <p:sp>
        <p:nvSpPr>
          <p:cNvPr id="43" name="Sottotitolo diapositiva"/>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Sottotitolo diapositiva</a:t>
            </a:r>
          </a:p>
        </p:txBody>
      </p:sp>
      <p:sp>
        <p:nvSpPr>
          <p:cNvPr id="44" name="Corpo livello uno…"/>
          <p:cNvSpPr txBox="1">
            <a:spLocks noGrp="1"/>
          </p:cNvSpPr>
          <p:nvPr>
            <p:ph type="body" idx="1" hasCustomPrompt="1"/>
          </p:nvPr>
        </p:nvSpPr>
        <p:spPr>
          <a:prstGeom prst="rect">
            <a:avLst/>
          </a:prstGeom>
        </p:spPr>
        <p:txBody>
          <a:bodyPr/>
          <a:lstStyle/>
          <a:p>
            <a:r>
              <a:t>Testo elenco puntato diapositiva</a:t>
            </a:r>
          </a:p>
          <a:p>
            <a:pPr lvl="1"/>
            <a:endParaRPr/>
          </a:p>
          <a:p>
            <a:pPr lvl="2"/>
            <a:endParaRPr/>
          </a:p>
          <a:p>
            <a:pPr lvl="3"/>
            <a:endParaRPr/>
          </a:p>
          <a:p>
            <a:pPr lvl="4"/>
            <a:endParaRPr/>
          </a:p>
        </p:txBody>
      </p:sp>
      <p:sp>
        <p:nvSpPr>
          <p:cNvPr id="45"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Elenco">
    <p:spTree>
      <p:nvGrpSpPr>
        <p:cNvPr id="1" name=""/>
        <p:cNvGrpSpPr/>
        <p:nvPr/>
      </p:nvGrpSpPr>
      <p:grpSpPr>
        <a:xfrm>
          <a:off x="0" y="0"/>
          <a:ext cx="0" cy="0"/>
          <a:chOff x="0" y="0"/>
          <a:chExt cx="0" cy="0"/>
        </a:xfrm>
      </p:grpSpPr>
      <p:sp>
        <p:nvSpPr>
          <p:cNvPr id="52" name="Corpo livello uno…"/>
          <p:cNvSpPr txBox="1">
            <a:spLocks noGrp="1"/>
          </p:cNvSpPr>
          <p:nvPr>
            <p:ph type="body" idx="1" hasCustomPrompt="1"/>
          </p:nvPr>
        </p:nvSpPr>
        <p:spPr>
          <a:prstGeom prst="rect">
            <a:avLst/>
          </a:prstGeom>
        </p:spPr>
        <p:txBody>
          <a:bodyPr numCol="2" spcCol="1098550"/>
          <a:lstStyle/>
          <a:p>
            <a:r>
              <a:t>Testo elenco puntato diapositiva</a:t>
            </a:r>
          </a:p>
          <a:p>
            <a:pPr lvl="1"/>
            <a:endParaRPr/>
          </a:p>
          <a:p>
            <a:pPr lvl="2"/>
            <a:endParaRPr/>
          </a:p>
          <a:p>
            <a:pPr lvl="3"/>
            <a:endParaRPr/>
          </a:p>
          <a:p>
            <a:pPr lvl="4"/>
            <a:endParaRPr/>
          </a:p>
        </p:txBody>
      </p:sp>
      <p:sp>
        <p:nvSpPr>
          <p:cNvPr id="53"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olo, elenco e foto">
    <p:spTree>
      <p:nvGrpSpPr>
        <p:cNvPr id="1" name=""/>
        <p:cNvGrpSpPr/>
        <p:nvPr/>
      </p:nvGrpSpPr>
      <p:grpSpPr>
        <a:xfrm>
          <a:off x="0" y="0"/>
          <a:ext cx="0" cy="0"/>
          <a:chOff x="0" y="0"/>
          <a:chExt cx="0" cy="0"/>
        </a:xfrm>
      </p:grpSpPr>
      <p:sp>
        <p:nvSpPr>
          <p:cNvPr id="60" name="Sottotitolo diapositiva"/>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Sottotitolo diapositiva</a:t>
            </a:r>
          </a:p>
        </p:txBody>
      </p:sp>
      <p:sp>
        <p:nvSpPr>
          <p:cNvPr id="61" name="Corpo livello uno…"/>
          <p:cNvSpPr txBox="1">
            <a:spLocks noGrp="1"/>
          </p:cNvSpPr>
          <p:nvPr>
            <p:ph type="body" sz="half" idx="1" hasCustomPrompt="1"/>
          </p:nvPr>
        </p:nvSpPr>
        <p:spPr>
          <a:xfrm>
            <a:off x="1206500" y="4248504"/>
            <a:ext cx="9779000" cy="8256630"/>
          </a:xfrm>
          <a:prstGeom prst="rect">
            <a:avLst/>
          </a:prstGeom>
        </p:spPr>
        <p:txBody>
          <a:bodyPr/>
          <a:lstStyle/>
          <a:p>
            <a:r>
              <a:t>Testo elenco puntato diapositiva</a:t>
            </a:r>
          </a:p>
          <a:p>
            <a:pPr lvl="1"/>
            <a:endParaRPr/>
          </a:p>
          <a:p>
            <a:pPr lvl="2"/>
            <a:endParaRPr/>
          </a:p>
          <a:p>
            <a:pPr lvl="3"/>
            <a:endParaRPr/>
          </a:p>
          <a:p>
            <a:pPr lvl="4"/>
            <a:endParaRPr/>
          </a:p>
        </p:txBody>
      </p:sp>
      <p:sp>
        <p:nvSpPr>
          <p:cNvPr id="62" name="Pappardelle con burro al prezzemolo, nocciole tostate e scaglie di parmigiano"/>
          <p:cNvSpPr>
            <a:spLocks noGrp="1"/>
          </p:cNvSpPr>
          <p:nvPr>
            <p:ph type="pic" idx="22"/>
          </p:nvPr>
        </p:nvSpPr>
        <p:spPr>
          <a:xfrm>
            <a:off x="12192000" y="-407266"/>
            <a:ext cx="10916874" cy="14555832"/>
          </a:xfrm>
          <a:prstGeom prst="rect">
            <a:avLst/>
          </a:prstGeom>
        </p:spPr>
        <p:txBody>
          <a:bodyPr lIns="91439" tIns="45719" rIns="91439" bIns="45719">
            <a:noAutofit/>
          </a:bodyPr>
          <a:lstStyle/>
          <a:p>
            <a:endParaRPr/>
          </a:p>
        </p:txBody>
      </p:sp>
      <p:sp>
        <p:nvSpPr>
          <p:cNvPr id="63" name="Titolo"/>
          <p:cNvSpPr txBox="1">
            <a:spLocks noGrp="1"/>
          </p:cNvSpPr>
          <p:nvPr>
            <p:ph type="title" hasCustomPrompt="1"/>
          </p:nvPr>
        </p:nvSpPr>
        <p:spPr>
          <a:xfrm>
            <a:off x="1206500" y="1079500"/>
            <a:ext cx="9779000" cy="1435100"/>
          </a:xfrm>
          <a:prstGeom prst="rect">
            <a:avLst/>
          </a:prstGeom>
        </p:spPr>
        <p:txBody>
          <a:bodyPr/>
          <a:lstStyle/>
          <a:p>
            <a:r>
              <a:t>Titolo</a:t>
            </a:r>
          </a:p>
        </p:txBody>
      </p:sp>
      <p:sp>
        <p:nvSpPr>
          <p:cNvPr id="64"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olo, elenco e diretta piccola">
    <p:spTree>
      <p:nvGrpSpPr>
        <p:cNvPr id="1" name=""/>
        <p:cNvGrpSpPr/>
        <p:nvPr/>
      </p:nvGrpSpPr>
      <p:grpSpPr>
        <a:xfrm>
          <a:off x="0" y="0"/>
          <a:ext cx="0" cy="0"/>
          <a:chOff x="0" y="0"/>
          <a:chExt cx="0" cy="0"/>
        </a:xfrm>
      </p:grpSpPr>
      <p:sp>
        <p:nvSpPr>
          <p:cNvPr id="71" name="Sottotitolo diapositiva"/>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Sottotitolo diapositiva</a:t>
            </a:r>
          </a:p>
        </p:txBody>
      </p:sp>
      <p:sp>
        <p:nvSpPr>
          <p:cNvPr id="72" name="Corpo livello uno…"/>
          <p:cNvSpPr txBox="1">
            <a:spLocks noGrp="1"/>
          </p:cNvSpPr>
          <p:nvPr>
            <p:ph type="body" sz="half" idx="1" hasCustomPrompt="1"/>
          </p:nvPr>
        </p:nvSpPr>
        <p:spPr>
          <a:xfrm>
            <a:off x="1206500" y="4248504"/>
            <a:ext cx="9779000" cy="8256630"/>
          </a:xfrm>
          <a:prstGeom prst="rect">
            <a:avLst/>
          </a:prstGeom>
        </p:spPr>
        <p:txBody>
          <a:bodyPr/>
          <a:lstStyle/>
          <a:p>
            <a:r>
              <a:t>Testo elenco puntato diapositiva</a:t>
            </a:r>
          </a:p>
          <a:p>
            <a:pPr lvl="1"/>
            <a:endParaRPr/>
          </a:p>
          <a:p>
            <a:pPr lvl="2"/>
            <a:endParaRPr/>
          </a:p>
          <a:p>
            <a:pPr lvl="3"/>
            <a:endParaRPr/>
          </a:p>
          <a:p>
            <a:pPr lvl="4"/>
            <a:endParaRPr/>
          </a:p>
        </p:txBody>
      </p:sp>
      <p:sp>
        <p:nvSpPr>
          <p:cNvPr id="73" name="Titolo"/>
          <p:cNvSpPr txBox="1">
            <a:spLocks noGrp="1"/>
          </p:cNvSpPr>
          <p:nvPr>
            <p:ph type="title" hasCustomPrompt="1"/>
          </p:nvPr>
        </p:nvSpPr>
        <p:spPr>
          <a:xfrm>
            <a:off x="1206500" y="1079500"/>
            <a:ext cx="9779000" cy="1435100"/>
          </a:xfrm>
          <a:prstGeom prst="rect">
            <a:avLst/>
          </a:prstGeom>
        </p:spPr>
        <p:txBody>
          <a:bodyPr/>
          <a:lstStyle/>
          <a:p>
            <a:r>
              <a:t>Titolo</a:t>
            </a:r>
          </a:p>
        </p:txBody>
      </p:sp>
      <p:sp>
        <p:nvSpPr>
          <p:cNvPr id="74"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olo, elenco e diretta grande">
    <p:spTree>
      <p:nvGrpSpPr>
        <p:cNvPr id="1" name=""/>
        <p:cNvGrpSpPr/>
        <p:nvPr/>
      </p:nvGrpSpPr>
      <p:grpSpPr>
        <a:xfrm>
          <a:off x="0" y="0"/>
          <a:ext cx="0" cy="0"/>
          <a:chOff x="0" y="0"/>
          <a:chExt cx="0" cy="0"/>
        </a:xfrm>
      </p:grpSpPr>
      <p:sp>
        <p:nvSpPr>
          <p:cNvPr id="81" name="Sottotitolo diapositiva"/>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Sottotitolo diapositiva</a:t>
            </a:r>
          </a:p>
        </p:txBody>
      </p:sp>
      <p:sp>
        <p:nvSpPr>
          <p:cNvPr id="82" name="Corpo livello uno…"/>
          <p:cNvSpPr txBox="1">
            <a:spLocks noGrp="1"/>
          </p:cNvSpPr>
          <p:nvPr>
            <p:ph type="body" sz="half" idx="1" hasCustomPrompt="1"/>
          </p:nvPr>
        </p:nvSpPr>
        <p:spPr>
          <a:xfrm>
            <a:off x="1206500" y="4248504"/>
            <a:ext cx="9779000" cy="8256630"/>
          </a:xfrm>
          <a:prstGeom prst="rect">
            <a:avLst/>
          </a:prstGeom>
        </p:spPr>
        <p:txBody>
          <a:bodyPr/>
          <a:lstStyle/>
          <a:p>
            <a:r>
              <a:t>Testo elenco puntato diapositiva</a:t>
            </a:r>
          </a:p>
          <a:p>
            <a:pPr lvl="1"/>
            <a:endParaRPr/>
          </a:p>
          <a:p>
            <a:pPr lvl="2"/>
            <a:endParaRPr/>
          </a:p>
          <a:p>
            <a:pPr lvl="3"/>
            <a:endParaRPr/>
          </a:p>
          <a:p>
            <a:pPr lvl="4"/>
            <a:endParaRPr/>
          </a:p>
        </p:txBody>
      </p:sp>
      <p:sp>
        <p:nvSpPr>
          <p:cNvPr id="83" name="Titolo"/>
          <p:cNvSpPr txBox="1">
            <a:spLocks noGrp="1"/>
          </p:cNvSpPr>
          <p:nvPr>
            <p:ph type="title" hasCustomPrompt="1"/>
          </p:nvPr>
        </p:nvSpPr>
        <p:spPr>
          <a:xfrm>
            <a:off x="1206500" y="1079500"/>
            <a:ext cx="9779000" cy="1435100"/>
          </a:xfrm>
          <a:prstGeom prst="rect">
            <a:avLst/>
          </a:prstGeom>
        </p:spPr>
        <p:txBody>
          <a:bodyPr/>
          <a:lstStyle/>
          <a:p>
            <a:r>
              <a:t>Titolo</a:t>
            </a:r>
          </a:p>
        </p:txBody>
      </p:sp>
      <p:sp>
        <p:nvSpPr>
          <p:cNvPr id="84"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Sezione">
    <p:spTree>
      <p:nvGrpSpPr>
        <p:cNvPr id="1" name=""/>
        <p:cNvGrpSpPr/>
        <p:nvPr/>
      </p:nvGrpSpPr>
      <p:grpSpPr>
        <a:xfrm>
          <a:off x="0" y="0"/>
          <a:ext cx="0" cy="0"/>
          <a:chOff x="0" y="0"/>
          <a:chExt cx="0" cy="0"/>
        </a:xfrm>
      </p:grpSpPr>
      <p:sp>
        <p:nvSpPr>
          <p:cNvPr id="91" name="Titolo sezione"/>
          <p:cNvSpPr txBox="1">
            <a:spLocks noGrp="1"/>
          </p:cNvSpPr>
          <p:nvPr>
            <p:ph type="title" hasCustomPrompt="1"/>
          </p:nvPr>
        </p:nvSpPr>
        <p:spPr>
          <a:xfrm>
            <a:off x="1206496" y="4533900"/>
            <a:ext cx="21971004" cy="4648200"/>
          </a:xfrm>
          <a:prstGeom prst="rect">
            <a:avLst/>
          </a:prstGeom>
        </p:spPr>
        <p:txBody>
          <a:bodyPr anchor="ctr"/>
          <a:lstStyle>
            <a:lvl1pPr>
              <a:defRPr sz="11600" spc="-232"/>
            </a:lvl1pPr>
          </a:lstStyle>
          <a:p>
            <a:r>
              <a:t>Titolo sezione</a:t>
            </a:r>
          </a:p>
        </p:txBody>
      </p:sp>
      <p:sp>
        <p:nvSpPr>
          <p:cNvPr id="92" name="Numero diapositiva"/>
          <p:cNvSpPr txBox="1">
            <a:spLocks noGrp="1"/>
          </p:cNvSpPr>
          <p:nvPr>
            <p:ph type="sldNum" sz="quarter" idx="2"/>
          </p:nvPr>
        </p:nvSpPr>
        <p:spPr>
          <a:xfrm>
            <a:off x="12001465" y="13099011"/>
            <a:ext cx="368573" cy="360822"/>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olo titolo">
    <p:spTree>
      <p:nvGrpSpPr>
        <p:cNvPr id="1" name=""/>
        <p:cNvGrpSpPr/>
        <p:nvPr/>
      </p:nvGrpSpPr>
      <p:grpSpPr>
        <a:xfrm>
          <a:off x="0" y="0"/>
          <a:ext cx="0" cy="0"/>
          <a:chOff x="0" y="0"/>
          <a:chExt cx="0" cy="0"/>
        </a:xfrm>
      </p:grpSpPr>
      <p:sp>
        <p:nvSpPr>
          <p:cNvPr id="99" name="Titolo"/>
          <p:cNvSpPr txBox="1">
            <a:spLocks noGrp="1"/>
          </p:cNvSpPr>
          <p:nvPr>
            <p:ph type="title" hasCustomPrompt="1"/>
          </p:nvPr>
        </p:nvSpPr>
        <p:spPr>
          <a:xfrm>
            <a:off x="1206500" y="1079500"/>
            <a:ext cx="21971000" cy="1434949"/>
          </a:xfrm>
          <a:prstGeom prst="rect">
            <a:avLst/>
          </a:prstGeom>
        </p:spPr>
        <p:txBody>
          <a:bodyPr/>
          <a:lstStyle/>
          <a:p>
            <a:r>
              <a:t>Titolo</a:t>
            </a:r>
          </a:p>
        </p:txBody>
      </p:sp>
      <p:sp>
        <p:nvSpPr>
          <p:cNvPr id="100" name="Sottotitolo diapositiva"/>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Sottotitolo diapositiva</a:t>
            </a:r>
          </a:p>
        </p:txBody>
      </p:sp>
      <p:sp>
        <p:nvSpPr>
          <p:cNvPr id="101"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rogramma">
    <p:spTree>
      <p:nvGrpSpPr>
        <p:cNvPr id="1" name=""/>
        <p:cNvGrpSpPr/>
        <p:nvPr/>
      </p:nvGrpSpPr>
      <p:grpSpPr>
        <a:xfrm>
          <a:off x="0" y="0"/>
          <a:ext cx="0" cy="0"/>
          <a:chOff x="0" y="0"/>
          <a:chExt cx="0" cy="0"/>
        </a:xfrm>
      </p:grpSpPr>
      <p:sp>
        <p:nvSpPr>
          <p:cNvPr id="108" name="Titolo programma"/>
          <p:cNvSpPr txBox="1">
            <a:spLocks noGrp="1"/>
          </p:cNvSpPr>
          <p:nvPr>
            <p:ph type="title" hasCustomPrompt="1"/>
          </p:nvPr>
        </p:nvSpPr>
        <p:spPr>
          <a:xfrm>
            <a:off x="1206500" y="1079500"/>
            <a:ext cx="21971000" cy="1435100"/>
          </a:xfrm>
          <a:prstGeom prst="rect">
            <a:avLst/>
          </a:prstGeom>
        </p:spPr>
        <p:txBody>
          <a:bodyPr/>
          <a:lstStyle/>
          <a:p>
            <a:r>
              <a:t>Titolo programma</a:t>
            </a:r>
          </a:p>
        </p:txBody>
      </p:sp>
      <p:sp>
        <p:nvSpPr>
          <p:cNvPr id="109" name="Sottotitolo programma"/>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Sottotitolo programma</a:t>
            </a:r>
          </a:p>
        </p:txBody>
      </p:sp>
      <p:sp>
        <p:nvSpPr>
          <p:cNvPr id="110" name="Corpo livello uno…"/>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Argomenti del programma</a:t>
            </a:r>
          </a:p>
          <a:p>
            <a:pPr lvl="1"/>
            <a:endParaRPr/>
          </a:p>
          <a:p>
            <a:pPr lvl="2"/>
            <a:endParaRPr/>
          </a:p>
          <a:p>
            <a:pPr lvl="3"/>
            <a:endParaRPr/>
          </a:p>
          <a:p>
            <a:pPr lvl="4"/>
            <a:endParaRPr/>
          </a:p>
        </p:txBody>
      </p:sp>
      <p:sp>
        <p:nvSpPr>
          <p:cNvPr id="111"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Dichiarazione">
    <p:spTree>
      <p:nvGrpSpPr>
        <p:cNvPr id="1" name=""/>
        <p:cNvGrpSpPr/>
        <p:nvPr/>
      </p:nvGrpSpPr>
      <p:grpSpPr>
        <a:xfrm>
          <a:off x="0" y="0"/>
          <a:ext cx="0" cy="0"/>
          <a:chOff x="0" y="0"/>
          <a:chExt cx="0" cy="0"/>
        </a:xfrm>
      </p:grpSpPr>
      <p:sp>
        <p:nvSpPr>
          <p:cNvPr id="118" name="Corpo livello uno…"/>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b="1" spc="-232"/>
            </a:lvl1pPr>
            <a:lvl2pPr marL="0" indent="457200" algn="ctr">
              <a:lnSpc>
                <a:spcPct val="80000"/>
              </a:lnSpc>
              <a:spcBef>
                <a:spcPts val="0"/>
              </a:spcBef>
              <a:buSzTx/>
              <a:buNone/>
              <a:defRPr sz="11600" b="1" spc="-232"/>
            </a:lvl2pPr>
            <a:lvl3pPr marL="0" indent="914400" algn="ctr">
              <a:lnSpc>
                <a:spcPct val="80000"/>
              </a:lnSpc>
              <a:spcBef>
                <a:spcPts val="0"/>
              </a:spcBef>
              <a:buSzTx/>
              <a:buNone/>
              <a:defRPr sz="11600" b="1" spc="-232"/>
            </a:lvl3pPr>
            <a:lvl4pPr marL="0" indent="1371600" algn="ctr">
              <a:lnSpc>
                <a:spcPct val="80000"/>
              </a:lnSpc>
              <a:spcBef>
                <a:spcPts val="0"/>
              </a:spcBef>
              <a:buSzTx/>
              <a:buNone/>
              <a:defRPr sz="11600" b="1" spc="-232"/>
            </a:lvl4pPr>
            <a:lvl5pPr marL="0" indent="1828800" algn="ctr">
              <a:lnSpc>
                <a:spcPct val="80000"/>
              </a:lnSpc>
              <a:spcBef>
                <a:spcPts val="0"/>
              </a:spcBef>
              <a:buSzTx/>
              <a:buNone/>
              <a:defRPr sz="11600" b="1" spc="-232"/>
            </a:lvl5pPr>
          </a:lstStyle>
          <a:p>
            <a:r>
              <a:t>Dichiarazione</a:t>
            </a:r>
          </a:p>
          <a:p>
            <a:pPr lvl="1"/>
            <a:endParaRPr/>
          </a:p>
          <a:p>
            <a:pPr lvl="2"/>
            <a:endParaRPr/>
          </a:p>
          <a:p>
            <a:pPr lvl="3"/>
            <a:endParaRPr/>
          </a:p>
          <a:p>
            <a:pPr lvl="4"/>
            <a:endParaRPr/>
          </a:p>
        </p:txBody>
      </p:sp>
      <p:sp>
        <p:nvSpPr>
          <p:cNvPr id="119"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Informazione importante">
    <p:spTree>
      <p:nvGrpSpPr>
        <p:cNvPr id="1" name=""/>
        <p:cNvGrpSpPr/>
        <p:nvPr/>
      </p:nvGrpSpPr>
      <p:grpSpPr>
        <a:xfrm>
          <a:off x="0" y="0"/>
          <a:ext cx="0" cy="0"/>
          <a:chOff x="0" y="0"/>
          <a:chExt cx="0" cy="0"/>
        </a:xfrm>
      </p:grpSpPr>
      <p:sp>
        <p:nvSpPr>
          <p:cNvPr id="126" name="Corpo livello uno…"/>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endParaRPr/>
          </a:p>
          <a:p>
            <a:pPr lvl="2"/>
            <a:endParaRPr/>
          </a:p>
          <a:p>
            <a:pPr lvl="3"/>
            <a:endParaRPr/>
          </a:p>
          <a:p>
            <a:pPr lvl="4"/>
            <a:endParaRPr/>
          </a:p>
        </p:txBody>
      </p:sp>
      <p:sp>
        <p:nvSpPr>
          <p:cNvPr id="127" name="Dettagli informazione"/>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Dettagli informazione</a:t>
            </a:r>
          </a:p>
        </p:txBody>
      </p:sp>
      <p:sp>
        <p:nvSpPr>
          <p:cNvPr id="128"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Citazione">
    <p:spTree>
      <p:nvGrpSpPr>
        <p:cNvPr id="1" name=""/>
        <p:cNvGrpSpPr/>
        <p:nvPr/>
      </p:nvGrpSpPr>
      <p:grpSpPr>
        <a:xfrm>
          <a:off x="0" y="0"/>
          <a:ext cx="0" cy="0"/>
          <a:chOff x="0" y="0"/>
          <a:chExt cx="0" cy="0"/>
        </a:xfrm>
      </p:grpSpPr>
      <p:sp>
        <p:nvSpPr>
          <p:cNvPr id="135" name="Attribuzione"/>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Attribuzione</a:t>
            </a:r>
          </a:p>
        </p:txBody>
      </p:sp>
      <p:sp>
        <p:nvSpPr>
          <p:cNvPr id="136" name="Corpo livello uno…"/>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b="1" spc="-170"/>
            </a:lvl1pPr>
            <a:lvl2pPr marL="638923" indent="-12700">
              <a:spcBef>
                <a:spcPts val="0"/>
              </a:spcBef>
              <a:buSzTx/>
              <a:buNone/>
              <a:defRPr sz="8500" b="1" spc="-170"/>
            </a:lvl2pPr>
            <a:lvl3pPr marL="638923" indent="444500">
              <a:spcBef>
                <a:spcPts val="0"/>
              </a:spcBef>
              <a:buSzTx/>
              <a:buNone/>
              <a:defRPr sz="8500" b="1" spc="-170"/>
            </a:lvl3pPr>
            <a:lvl4pPr marL="638923" indent="901700">
              <a:spcBef>
                <a:spcPts val="0"/>
              </a:spcBef>
              <a:buSzTx/>
              <a:buNone/>
              <a:defRPr sz="8500" b="1" spc="-170"/>
            </a:lvl4pPr>
            <a:lvl5pPr marL="638923" indent="1358900">
              <a:spcBef>
                <a:spcPts val="0"/>
              </a:spcBef>
              <a:buSzTx/>
              <a:buNone/>
              <a:defRPr sz="8500" b="1" spc="-170"/>
            </a:lvl5pPr>
          </a:lstStyle>
          <a:p>
            <a:r>
              <a:t>“Citazione degna di nota”</a:t>
            </a:r>
          </a:p>
          <a:p>
            <a:pPr lvl="1"/>
            <a:endParaRPr/>
          </a:p>
          <a:p>
            <a:pPr lvl="2"/>
            <a:endParaRPr/>
          </a:p>
          <a:p>
            <a:pPr lvl="3"/>
            <a:endParaRPr/>
          </a:p>
          <a:p>
            <a:pPr lvl="4"/>
            <a:endParaRPr/>
          </a:p>
        </p:txBody>
      </p:sp>
      <p:sp>
        <p:nvSpPr>
          <p:cNvPr id="137"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Foto - 3 per pagina">
    <p:spTree>
      <p:nvGrpSpPr>
        <p:cNvPr id="1" name=""/>
        <p:cNvGrpSpPr/>
        <p:nvPr/>
      </p:nvGrpSpPr>
      <p:grpSpPr>
        <a:xfrm>
          <a:off x="0" y="0"/>
          <a:ext cx="0" cy="0"/>
          <a:chOff x="0" y="0"/>
          <a:chExt cx="0" cy="0"/>
        </a:xfrm>
      </p:grpSpPr>
      <p:sp>
        <p:nvSpPr>
          <p:cNvPr id="144" name="Ciotola di insalata con riso saltato, uova sode e bacchette"/>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a:endParaRPr/>
          </a:p>
        </p:txBody>
      </p:sp>
      <p:sp>
        <p:nvSpPr>
          <p:cNvPr id="145" name="Ciotola con frittelle al salmone, insalata e hummus "/>
          <p:cNvSpPr>
            <a:spLocks noGrp="1"/>
          </p:cNvSpPr>
          <p:nvPr>
            <p:ph type="pic" sz="half" idx="22"/>
          </p:nvPr>
        </p:nvSpPr>
        <p:spPr>
          <a:xfrm>
            <a:off x="13500100" y="3978275"/>
            <a:ext cx="10439400" cy="12150181"/>
          </a:xfrm>
          <a:prstGeom prst="rect">
            <a:avLst/>
          </a:prstGeom>
        </p:spPr>
        <p:txBody>
          <a:bodyPr lIns="91439" tIns="45719" rIns="91439" bIns="45719">
            <a:noAutofit/>
          </a:bodyPr>
          <a:lstStyle/>
          <a:p>
            <a:endParaRPr/>
          </a:p>
        </p:txBody>
      </p:sp>
      <p:sp>
        <p:nvSpPr>
          <p:cNvPr id="146" name="Pappardelle con burro al prezzemolo, nocciole tostate e scaglie di parmigiano"/>
          <p:cNvSpPr>
            <a:spLocks noGrp="1"/>
          </p:cNvSpPr>
          <p:nvPr>
            <p:ph type="pic" idx="23"/>
          </p:nvPr>
        </p:nvSpPr>
        <p:spPr>
          <a:xfrm>
            <a:off x="-139700" y="495300"/>
            <a:ext cx="16611600" cy="12458700"/>
          </a:xfrm>
          <a:prstGeom prst="rect">
            <a:avLst/>
          </a:prstGeom>
        </p:spPr>
        <p:txBody>
          <a:bodyPr lIns="91439" tIns="45719" rIns="91439" bIns="45719">
            <a:noAutofit/>
          </a:bodyPr>
          <a:lstStyle/>
          <a:p>
            <a:endParaRPr/>
          </a:p>
        </p:txBody>
      </p:sp>
      <p:sp>
        <p:nvSpPr>
          <p:cNvPr id="147"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54" name="ciotola di insalata con riso saltato, uova sode e bacchette"/>
          <p:cNvSpPr>
            <a:spLocks noGrp="1"/>
          </p:cNvSpPr>
          <p:nvPr>
            <p:ph type="pic" idx="21"/>
          </p:nvPr>
        </p:nvSpPr>
        <p:spPr>
          <a:xfrm>
            <a:off x="-1333500" y="-5524500"/>
            <a:ext cx="27051000" cy="21640800"/>
          </a:xfrm>
          <a:prstGeom prst="rect">
            <a:avLst/>
          </a:prstGeom>
        </p:spPr>
        <p:txBody>
          <a:bodyPr lIns="91439" tIns="45719" rIns="91439" bIns="45719">
            <a:noAutofit/>
          </a:bodyPr>
          <a:lstStyle/>
          <a:p>
            <a:endParaRPr/>
          </a:p>
        </p:txBody>
      </p:sp>
      <p:sp>
        <p:nvSpPr>
          <p:cNvPr id="155" name="Numero diapositiva"/>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Vuota">
    <p:spTree>
      <p:nvGrpSpPr>
        <p:cNvPr id="1" name=""/>
        <p:cNvGrpSpPr/>
        <p:nvPr/>
      </p:nvGrpSpPr>
      <p:grpSpPr>
        <a:xfrm>
          <a:off x="0" y="0"/>
          <a:ext cx="0" cy="0"/>
          <a:chOff x="0" y="0"/>
          <a:chExt cx="0" cy="0"/>
        </a:xfrm>
      </p:grpSpPr>
      <p:sp>
        <p:nvSpPr>
          <p:cNvPr id="162" name="Numero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olo"/>
          <p:cNvSpPr txBox="1">
            <a:spLocks noGrp="1"/>
          </p:cNvSpPr>
          <p:nvPr>
            <p:ph type="title"/>
          </p:nvPr>
        </p:nvSpPr>
        <p:spPr>
          <a:xfrm>
            <a:off x="1206500" y="1079500"/>
            <a:ext cx="21971000" cy="1433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Titolo</a:t>
            </a:r>
          </a:p>
        </p:txBody>
      </p:sp>
      <p:sp>
        <p:nvSpPr>
          <p:cNvPr id="3" name="Corpo livello uno…"/>
          <p:cNvSpPr txBox="1">
            <a:spLocks noGrp="1"/>
          </p:cNvSpPr>
          <p:nvPr>
            <p:ph type="body" idx="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Testo elenco puntato diapositiva</a:t>
            </a:r>
          </a:p>
          <a:p>
            <a:pPr lvl="1"/>
            <a:endParaRPr/>
          </a:p>
          <a:p>
            <a:pPr lvl="2"/>
            <a:endParaRPr/>
          </a:p>
          <a:p>
            <a:pPr lvl="3"/>
            <a:endParaRPr/>
          </a:p>
          <a:p>
            <a:pPr lvl="4"/>
            <a:endParaRPr/>
          </a:p>
        </p:txBody>
      </p:sp>
      <p:sp>
        <p:nvSpPr>
          <p:cNvPr id="4" name="Numero diapositiva"/>
          <p:cNvSpPr txBox="1">
            <a:spLocks noGrp="1"/>
          </p:cNvSpPr>
          <p:nvPr>
            <p:ph type="sldNum" sz="quarter" idx="2"/>
          </p:nvPr>
        </p:nvSpPr>
        <p:spPr>
          <a:xfrm>
            <a:off x="12001465" y="13094777"/>
            <a:ext cx="368573" cy="360822"/>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Arial"/>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Arial"/>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svg"/><Relationship Id="rId1" Type="http://schemas.openxmlformats.org/officeDocument/2006/relationships/slideLayout" Target="../slideLayouts/slideLayout16.xml"/><Relationship Id="rId6" Type="http://schemas.openxmlformats.org/officeDocument/2006/relationships/image" Target="../media/image5.jpg"/><Relationship Id="rId5" Type="http://schemas.openxmlformats.org/officeDocument/2006/relationships/image" Target="../media/image4.jpe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1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png"/><Relationship Id="rId7" Type="http://schemas.openxmlformats.org/officeDocument/2006/relationships/image" Target="../media/image27.jpeg"/><Relationship Id="rId12"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jpeg"/><Relationship Id="rId9"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image" Target="../media/image31.png"/><Relationship Id="rId5" Type="http://schemas.openxmlformats.org/officeDocument/2006/relationships/image" Target="../media/image28.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Rettangolo"/>
          <p:cNvSpPr/>
          <p:nvPr/>
        </p:nvSpPr>
        <p:spPr>
          <a:xfrm>
            <a:off x="-142819" y="-332894"/>
            <a:ext cx="25849002" cy="14278917"/>
          </a:xfrm>
          <a:prstGeom prst="rect">
            <a:avLst/>
          </a:prstGeom>
          <a:solidFill>
            <a:srgbClr val="000000"/>
          </a:solidFill>
          <a:ln w="12700">
            <a:miter lim="400000"/>
          </a:ln>
        </p:spPr>
        <p:txBody>
          <a:bodyPr lIns="50800" tIns="50800" rIns="50800" bIns="50800" anchor="ctr"/>
          <a:lstStyle/>
          <a:p>
            <a:pPr algn="ctr" defTabSz="825500">
              <a:lnSpc>
                <a:spcPct val="100000"/>
              </a:lnSpc>
              <a:spcBef>
                <a:spcPts val="0"/>
              </a:spcBef>
              <a:defRPr sz="3200" b="1">
                <a:solidFill>
                  <a:srgbClr val="FFFFFF"/>
                </a:solidFill>
              </a:defRPr>
            </a:pPr>
            <a:endParaRPr/>
          </a:p>
        </p:txBody>
      </p:sp>
      <p:sp>
        <p:nvSpPr>
          <p:cNvPr id="172" name="Please click on slides to proceed"/>
          <p:cNvSpPr txBox="1"/>
          <p:nvPr/>
        </p:nvSpPr>
        <p:spPr>
          <a:xfrm>
            <a:off x="6923195" y="6627811"/>
            <a:ext cx="10265923" cy="8297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5100" b="1">
                <a:solidFill>
                  <a:srgbClr val="FFFFFF"/>
                </a:solidFill>
                <a:uFill>
                  <a:solidFill>
                    <a:srgbClr val="000000"/>
                  </a:solidFill>
                </a:uFill>
              </a:defRPr>
            </a:lvl1pPr>
          </a:lstStyle>
          <a:p>
            <a:r>
              <a:rPr dirty="0"/>
              <a:t>Please click on slides to proceed</a:t>
            </a:r>
          </a:p>
        </p:txBody>
      </p:sp>
    </p:spTree>
  </p:cSld>
  <p:clrMapOvr>
    <a:masterClrMapping/>
  </p:clrMapOvr>
  <mc:AlternateContent xmlns:mc="http://schemas.openxmlformats.org/markup-compatibility/2006" xmlns:p14="http://schemas.microsoft.com/office/powerpoint/2010/main">
    <mc:Choice Requires="p14">
      <p:transition p14:dur="50"/>
    </mc:Choice>
    <mc:Fallback xmlns="">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0"/>
                                  </p:stCondLst>
                                  <p:iterate type="lt">
                                    <p:tmAbs val="100"/>
                                  </p:iterate>
                                  <p:childTnLst>
                                    <p:set>
                                      <p:cBhvr>
                                        <p:cTn id="6" fill="hold"/>
                                        <p:tgtEl>
                                          <p:spTgt spid="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1" animBg="1" advAuto="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CB90541B-340F-6E7A-0FF0-6D6AD09A081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24384000" cy="14630399"/>
          </a:xfrm>
          <a:prstGeom prst="rect">
            <a:avLst/>
          </a:prstGeom>
        </p:spPr>
      </p:pic>
      <p:pic>
        <p:nvPicPr>
          <p:cNvPr id="174" name="Immagine" descr="Immagine"/>
          <p:cNvPicPr>
            <a:picLocks noChangeAspect="1"/>
          </p:cNvPicPr>
          <p:nvPr/>
        </p:nvPicPr>
        <p:blipFill>
          <a:blip r:embed="rId3"/>
          <a:stretch>
            <a:fillRect/>
          </a:stretch>
        </p:blipFill>
        <p:spPr>
          <a:xfrm>
            <a:off x="-226142" y="2171018"/>
            <a:ext cx="24610142" cy="11544982"/>
          </a:xfrm>
          <a:prstGeom prst="rect">
            <a:avLst/>
          </a:prstGeom>
          <a:ln w="12700">
            <a:miter lim="400000"/>
          </a:ln>
        </p:spPr>
      </p:pic>
      <p:sp>
        <p:nvSpPr>
          <p:cNvPr id="180" name="The Trans-Atlantic Pancreatic Cancer Alliance (TAPCA) German group,…"/>
          <p:cNvSpPr txBox="1"/>
          <p:nvPr/>
        </p:nvSpPr>
        <p:spPr>
          <a:xfrm>
            <a:off x="2247900" y="5253030"/>
            <a:ext cx="19888200" cy="23185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00000"/>
              </a:lnSpc>
              <a:spcBef>
                <a:spcPts val="0"/>
              </a:spcBef>
              <a:defRPr b="1">
                <a:solidFill>
                  <a:srgbClr val="FFFFFF"/>
                </a:solidFill>
                <a:uFill>
                  <a:solidFill>
                    <a:srgbClr val="000000"/>
                  </a:solidFill>
                </a:uFill>
              </a:defRPr>
            </a:pPr>
            <a:r>
              <a:rPr b="0" dirty="0">
                <a:solidFill>
                  <a:srgbClr val="575693"/>
                </a:solidFill>
                <a:uFill>
                  <a:solidFill>
                    <a:srgbClr val="FF0000"/>
                  </a:solidFill>
                </a:uFill>
              </a:rPr>
              <a:t>The</a:t>
            </a:r>
            <a:r>
              <a:rPr dirty="0">
                <a:solidFill>
                  <a:srgbClr val="575693"/>
                </a:solidFill>
                <a:uFill>
                  <a:solidFill>
                    <a:srgbClr val="FF0000"/>
                  </a:solidFill>
                </a:uFill>
              </a:rPr>
              <a:t> Trans-Atlantic Pancreatic Cancer Alliance </a:t>
            </a:r>
            <a:r>
              <a:rPr b="0" dirty="0">
                <a:solidFill>
                  <a:srgbClr val="575693"/>
                </a:solidFill>
                <a:uFill>
                  <a:solidFill>
                    <a:srgbClr val="FF0000"/>
                  </a:solidFill>
                </a:uFill>
              </a:rPr>
              <a:t>(</a:t>
            </a:r>
            <a:r>
              <a:rPr dirty="0">
                <a:solidFill>
                  <a:srgbClr val="575693"/>
                </a:solidFill>
                <a:uFill>
                  <a:solidFill>
                    <a:srgbClr val="FF0000"/>
                  </a:solidFill>
                </a:uFill>
              </a:rPr>
              <a:t>TAPCA</a:t>
            </a:r>
            <a:r>
              <a:rPr b="0" dirty="0">
                <a:solidFill>
                  <a:srgbClr val="575693"/>
                </a:solidFill>
                <a:uFill>
                  <a:solidFill>
                    <a:srgbClr val="FF0000"/>
                  </a:solidFill>
                </a:uFill>
              </a:rPr>
              <a:t>),</a:t>
            </a:r>
          </a:p>
          <a:p>
            <a:pPr algn="ctr" defTabSz="449580">
              <a:lnSpc>
                <a:spcPct val="100000"/>
              </a:lnSpc>
              <a:spcBef>
                <a:spcPts val="0"/>
              </a:spcBef>
              <a:defRPr>
                <a:solidFill>
                  <a:srgbClr val="FFFFFF"/>
                </a:solidFill>
                <a:uFill>
                  <a:solidFill>
                    <a:srgbClr val="000000"/>
                  </a:solidFill>
                </a:uFill>
              </a:defRPr>
            </a:pPr>
            <a:r>
              <a:rPr lang="it-IT" dirty="0" err="1">
                <a:solidFill>
                  <a:srgbClr val="575693"/>
                </a:solidFill>
                <a:uFill>
                  <a:solidFill>
                    <a:srgbClr val="FF0000"/>
                  </a:solidFill>
                </a:uFill>
              </a:rPr>
              <a:t>having</a:t>
            </a:r>
            <a:r>
              <a:rPr lang="it-IT" dirty="0">
                <a:solidFill>
                  <a:srgbClr val="575693"/>
                </a:solidFill>
                <a:uFill>
                  <a:solidFill>
                    <a:srgbClr val="FF0000"/>
                  </a:solidFill>
                </a:uFill>
              </a:rPr>
              <a:t> </a:t>
            </a:r>
            <a:r>
              <a:rPr lang="it-IT" dirty="0" err="1">
                <a:solidFill>
                  <a:srgbClr val="575693"/>
                </a:solidFill>
                <a:uFill>
                  <a:solidFill>
                    <a:srgbClr val="FF0000"/>
                  </a:solidFill>
                </a:uFill>
              </a:rPr>
              <a:t>heard</a:t>
            </a:r>
            <a:r>
              <a:rPr lang="it-IT" dirty="0">
                <a:solidFill>
                  <a:srgbClr val="575693"/>
                </a:solidFill>
                <a:uFill>
                  <a:solidFill>
                    <a:srgbClr val="FF0000"/>
                  </a:solidFill>
                </a:uFill>
              </a:rPr>
              <a:t> the </a:t>
            </a:r>
            <a:r>
              <a:rPr lang="it-IT" dirty="0" err="1">
                <a:solidFill>
                  <a:srgbClr val="575693"/>
                </a:solidFill>
                <a:uFill>
                  <a:solidFill>
                    <a:srgbClr val="FF0000"/>
                  </a:solidFill>
                </a:uFill>
              </a:rPr>
              <a:t>recommendations</a:t>
            </a:r>
            <a:r>
              <a:rPr lang="it-IT" dirty="0">
                <a:solidFill>
                  <a:srgbClr val="575693"/>
                </a:solidFill>
                <a:uFill>
                  <a:solidFill>
                    <a:srgbClr val="FF0000"/>
                  </a:solidFill>
                </a:uFill>
              </a:rPr>
              <a:t> of </a:t>
            </a:r>
            <a:r>
              <a:rPr lang="it-IT" dirty="0" err="1">
                <a:solidFill>
                  <a:srgbClr val="575693"/>
                </a:solidFill>
                <a:uFill>
                  <a:solidFill>
                    <a:srgbClr val="FF0000"/>
                  </a:solidFill>
                </a:uFill>
              </a:rPr>
              <a:t>TAPCA’s</a:t>
            </a:r>
            <a:r>
              <a:rPr lang="it-IT" dirty="0">
                <a:solidFill>
                  <a:srgbClr val="575693"/>
                </a:solidFill>
                <a:uFill>
                  <a:solidFill>
                    <a:srgbClr val="FF0000"/>
                  </a:solidFill>
                </a:uFill>
              </a:rPr>
              <a:t> </a:t>
            </a:r>
            <a:r>
              <a:rPr lang="it-IT" dirty="0" err="1">
                <a:solidFill>
                  <a:srgbClr val="575693"/>
                </a:solidFill>
                <a:uFill>
                  <a:solidFill>
                    <a:srgbClr val="FF0000"/>
                  </a:solidFill>
                </a:uFill>
              </a:rPr>
              <a:t>Advisory</a:t>
            </a:r>
            <a:r>
              <a:rPr lang="it-IT" dirty="0">
                <a:solidFill>
                  <a:srgbClr val="575693"/>
                </a:solidFill>
                <a:uFill>
                  <a:solidFill>
                    <a:srgbClr val="FF0000"/>
                  </a:solidFill>
                </a:uFill>
              </a:rPr>
              <a:t> Board</a:t>
            </a:r>
            <a:r>
              <a:rPr lang="it-IT" baseline="30000" dirty="0">
                <a:solidFill>
                  <a:srgbClr val="575693"/>
                </a:solidFill>
                <a:uFill>
                  <a:solidFill>
                    <a:srgbClr val="FF0000"/>
                  </a:solidFill>
                </a:uFill>
              </a:rPr>
              <a:t>*</a:t>
            </a:r>
            <a:r>
              <a:rPr dirty="0">
                <a:solidFill>
                  <a:srgbClr val="575693"/>
                </a:solidFill>
                <a:uFill>
                  <a:solidFill>
                    <a:srgbClr val="FF0000"/>
                  </a:solidFill>
                </a:uFill>
              </a:rPr>
              <a:t>,</a:t>
            </a:r>
            <a:endParaRPr lang="it-IT" dirty="0">
              <a:solidFill>
                <a:srgbClr val="575693"/>
              </a:solidFill>
              <a:uFill>
                <a:solidFill>
                  <a:srgbClr val="FF0000"/>
                </a:solidFill>
              </a:uFill>
            </a:endParaRPr>
          </a:p>
          <a:p>
            <a:pPr algn="ctr" defTabSz="449580">
              <a:lnSpc>
                <a:spcPct val="100000"/>
              </a:lnSpc>
              <a:spcBef>
                <a:spcPts val="0"/>
              </a:spcBef>
              <a:defRPr>
                <a:solidFill>
                  <a:srgbClr val="FFFFFF"/>
                </a:solidFill>
                <a:uFill>
                  <a:solidFill>
                    <a:srgbClr val="000000"/>
                  </a:solidFill>
                </a:uFill>
              </a:defRPr>
            </a:pPr>
            <a:r>
              <a:rPr dirty="0">
                <a:solidFill>
                  <a:srgbClr val="575693"/>
                </a:solidFill>
                <a:uFill>
                  <a:solidFill>
                    <a:srgbClr val="FF0000"/>
                  </a:solidFill>
                </a:uFill>
              </a:rPr>
              <a:t> present a proposition for your consideration:</a:t>
            </a:r>
          </a:p>
        </p:txBody>
      </p:sp>
      <p:sp>
        <p:nvSpPr>
          <p:cNvPr id="6" name="CasellaDiTesto 5">
            <a:extLst>
              <a:ext uri="{FF2B5EF4-FFF2-40B4-BE49-F238E27FC236}">
                <a16:creationId xmlns:a16="http://schemas.microsoft.com/office/drawing/2014/main" id="{E1708676-F27C-9907-DF09-809C476F6BAC}"/>
              </a:ext>
            </a:extLst>
          </p:cNvPr>
          <p:cNvSpPr txBox="1"/>
          <p:nvPr/>
        </p:nvSpPr>
        <p:spPr>
          <a:xfrm>
            <a:off x="4952999" y="12508754"/>
            <a:ext cx="14478000" cy="48423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nSpc>
                <a:spcPct val="20000"/>
              </a:lnSpc>
              <a:spcBef>
                <a:spcPts val="2400"/>
              </a:spcBef>
            </a:pPr>
            <a:r>
              <a:rPr lang="it-IT" sz="2400" dirty="0">
                <a:solidFill>
                  <a:schemeClr val="bg1"/>
                </a:solidFill>
                <a:effectLst/>
                <a:latin typeface="Arial" panose="020B0604020202020204" pitchFamily="34" charset="0"/>
                <a:cs typeface="Arial" panose="020B0604020202020204" pitchFamily="34" charset="0"/>
              </a:rPr>
              <a:t>* Professors Grainne O’Kane, Rushika Perera, Marina Pasca di Magliano</a:t>
            </a:r>
            <a:r>
              <a:rPr lang="it-IT" sz="2400" dirty="0">
                <a:solidFill>
                  <a:schemeClr val="bg1"/>
                </a:solidFill>
                <a:latin typeface="Arial" panose="020B0604020202020204" pitchFamily="34" charset="0"/>
                <a:cs typeface="Arial" panose="020B0604020202020204" pitchFamily="34" charset="0"/>
              </a:rPr>
              <a:t>, Mariano Ponz Sarvisé</a:t>
            </a:r>
            <a:endParaRPr lang="it-IT" sz="2400" dirty="0">
              <a:solidFill>
                <a:schemeClr val="bg1"/>
              </a:solidFill>
              <a:effectLst/>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24493393-F8C7-6EC5-98E8-332F3C0F3027}"/>
              </a:ext>
            </a:extLst>
          </p:cNvPr>
          <p:cNvGrpSpPr/>
          <p:nvPr/>
        </p:nvGrpSpPr>
        <p:grpSpPr>
          <a:xfrm>
            <a:off x="3282281" y="8054078"/>
            <a:ext cx="17593296" cy="3962400"/>
            <a:chOff x="3620428" y="8025170"/>
            <a:chExt cx="16542992" cy="3668902"/>
          </a:xfrm>
        </p:grpSpPr>
        <p:pic>
          <p:nvPicPr>
            <p:cNvPr id="2" name="unnamed.jpg">
              <a:extLst>
                <a:ext uri="{FF2B5EF4-FFF2-40B4-BE49-F238E27FC236}">
                  <a16:creationId xmlns:a16="http://schemas.microsoft.com/office/drawing/2014/main" id="{7DD5F7BE-A11A-DDDD-F7DE-9CF668042C5E}"/>
                </a:ext>
              </a:extLst>
            </p:cNvPr>
            <p:cNvPicPr>
              <a:picLocks noChangeAspect="1"/>
            </p:cNvPicPr>
            <p:nvPr/>
          </p:nvPicPr>
          <p:blipFill>
            <a:blip r:embed="rId4">
              <a:extLst>
                <a:ext uri="{28A0092B-C50C-407E-A947-70E740481C1C}">
                  <a14:useLocalDpi xmlns:a14="http://schemas.microsoft.com/office/drawing/2010/main" val="0"/>
                </a:ext>
              </a:extLst>
            </a:blip>
            <a:srcRect l="5566" r="5566"/>
            <a:stretch/>
          </p:blipFill>
          <p:spPr>
            <a:xfrm>
              <a:off x="3620428" y="8025170"/>
              <a:ext cx="3234798" cy="3640037"/>
            </a:xfrm>
            <a:prstGeom prst="rect">
              <a:avLst/>
            </a:prstGeom>
            <a:ln w="12700">
              <a:miter lim="400000"/>
            </a:ln>
          </p:spPr>
        </p:pic>
        <p:pic>
          <p:nvPicPr>
            <p:cNvPr id="3" name="Saur.jpeg">
              <a:extLst>
                <a:ext uri="{FF2B5EF4-FFF2-40B4-BE49-F238E27FC236}">
                  <a16:creationId xmlns:a16="http://schemas.microsoft.com/office/drawing/2014/main" id="{C1E8D6D2-6C87-29FF-0BEB-18C82C8E1D7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0577" t="1753" r="8988" b="25354"/>
            <a:stretch/>
          </p:blipFill>
          <p:spPr>
            <a:xfrm>
              <a:off x="8171472" y="8029190"/>
              <a:ext cx="3212643" cy="3639975"/>
            </a:xfrm>
            <a:prstGeom prst="rect">
              <a:avLst/>
            </a:prstGeom>
            <a:ln w="12700">
              <a:miter lim="400000"/>
            </a:ln>
          </p:spPr>
        </p:pic>
        <p:pic>
          <p:nvPicPr>
            <p:cNvPr id="5" name="508.remini-enhanced.jpeg">
              <a:extLst>
                <a:ext uri="{FF2B5EF4-FFF2-40B4-BE49-F238E27FC236}">
                  <a16:creationId xmlns:a16="http://schemas.microsoft.com/office/drawing/2014/main" id="{E940DAEF-68ED-47B5-D8F1-1F48702D46F6}"/>
                </a:ext>
              </a:extLst>
            </p:cNvPr>
            <p:cNvPicPr>
              <a:picLocks noChangeAspect="1"/>
            </p:cNvPicPr>
            <p:nvPr/>
          </p:nvPicPr>
          <p:blipFill rotWithShape="1">
            <a:blip r:embed="rId6">
              <a:extLst>
                <a:ext uri="{28A0092B-C50C-407E-A947-70E740481C1C}">
                  <a14:useLocalDpi xmlns:a14="http://schemas.microsoft.com/office/drawing/2010/main" val="0"/>
                </a:ext>
              </a:extLst>
            </a:blip>
            <a:srcRect l="5455" t="5581" r="8850" b="22136"/>
            <a:stretch/>
          </p:blipFill>
          <p:spPr>
            <a:xfrm>
              <a:off x="12533846" y="8034254"/>
              <a:ext cx="3116715" cy="3640117"/>
            </a:xfrm>
            <a:prstGeom prst="rect">
              <a:avLst/>
            </a:prstGeom>
            <a:ln w="12700">
              <a:miter lim="400000"/>
            </a:ln>
          </p:spPr>
        </p:pic>
        <p:pic>
          <p:nvPicPr>
            <p:cNvPr id="4" name="image.remini-enhanced.jpg">
              <a:extLst>
                <a:ext uri="{FF2B5EF4-FFF2-40B4-BE49-F238E27FC236}">
                  <a16:creationId xmlns:a16="http://schemas.microsoft.com/office/drawing/2014/main" id="{23C881FB-EB07-B8BD-7421-9CD5C642A0F1}"/>
                </a:ext>
              </a:extLst>
            </p:cNvPr>
            <p:cNvPicPr>
              <a:picLocks noChangeAspect="1"/>
            </p:cNvPicPr>
            <p:nvPr/>
          </p:nvPicPr>
          <p:blipFill rotWithShape="1">
            <a:blip r:embed="rId7">
              <a:extLst>
                <a:ext uri="{28A0092B-C50C-407E-A947-70E740481C1C}">
                  <a14:useLocalDpi xmlns:a14="http://schemas.microsoft.com/office/drawing/2010/main" val="0"/>
                </a:ext>
              </a:extLst>
            </a:blip>
            <a:srcRect l="7951" t="-447" r="7358" b="8284"/>
            <a:stretch/>
          </p:blipFill>
          <p:spPr>
            <a:xfrm>
              <a:off x="16800292" y="8025170"/>
              <a:ext cx="3363128" cy="3668902"/>
            </a:xfrm>
            <a:prstGeom prst="rect">
              <a:avLst/>
            </a:prstGeom>
            <a:ln w="12700">
              <a:miter lim="400000"/>
            </a:ln>
          </p:spPr>
        </p:pic>
      </p:grpSp>
      <p:pic>
        <p:nvPicPr>
          <p:cNvPr id="8" name="Picture 7" descr="Purple ribbon on a black background">
            <a:extLst>
              <a:ext uri="{FF2B5EF4-FFF2-40B4-BE49-F238E27FC236}">
                <a16:creationId xmlns:a16="http://schemas.microsoft.com/office/drawing/2014/main" id="{0E6E29F7-FCF8-49E2-EBBE-5FC4E6078C51}"/>
              </a:ext>
            </a:extLst>
          </p:cNvPr>
          <p:cNvPicPr>
            <a:picLocks noChangeAspect="1"/>
          </p:cNvPicPr>
          <p:nvPr/>
        </p:nvPicPr>
        <p:blipFill>
          <a:blip r:embed="rId8">
            <a:extLst>
              <a:ext uri="{28A0092B-C50C-407E-A947-70E740481C1C}">
                <a14:useLocalDpi xmlns:a14="http://schemas.microsoft.com/office/drawing/2010/main" val="0"/>
              </a:ext>
            </a:extLst>
          </a:blip>
          <a:srcRect t="5973" b="6392"/>
          <a:stretch>
            <a:fillRect/>
          </a:stretch>
        </p:blipFill>
        <p:spPr>
          <a:xfrm>
            <a:off x="9807446" y="591149"/>
            <a:ext cx="4769107" cy="417941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174"/>
                                        </p:tgtEl>
                                        <p:attrNameLst>
                                          <p:attrName>style.visibility</p:attrName>
                                        </p:attrNameLst>
                                      </p:cBhvr>
                                      <p:to>
                                        <p:strVal val="visible"/>
                                      </p:to>
                                    </p:set>
                                    <p:animEffect transition="in" filter="fade">
                                      <p:cBhvr>
                                        <p:cTn id="7" dur="150"/>
                                        <p:tgtEl>
                                          <p:spTgt spid="174"/>
                                        </p:tgtEl>
                                      </p:cBhvr>
                                    </p:animEffect>
                                  </p:childTnLst>
                                </p:cTn>
                              </p:par>
                            </p:childTnLst>
                          </p:cTn>
                        </p:par>
                        <p:par>
                          <p:cTn id="8" fill="hold">
                            <p:stCondLst>
                              <p:cond delay="150"/>
                            </p:stCondLst>
                            <p:childTnLst>
                              <p:par>
                                <p:cTn id="9" presetID="53" presetClass="entr" presetSubtype="16" fill="hold" grpId="0" nodeType="afterEffect">
                                  <p:stCondLst>
                                    <p:cond delay="0"/>
                                  </p:stCondLst>
                                  <p:childTnLst>
                                    <p:set>
                                      <p:cBhvr>
                                        <p:cTn id="10" dur="1" fill="hold">
                                          <p:stCondLst>
                                            <p:cond delay="0"/>
                                          </p:stCondLst>
                                        </p:cTn>
                                        <p:tgtEl>
                                          <p:spTgt spid="180"/>
                                        </p:tgtEl>
                                        <p:attrNameLst>
                                          <p:attrName>style.visibility</p:attrName>
                                        </p:attrNameLst>
                                      </p:cBhvr>
                                      <p:to>
                                        <p:strVal val="visible"/>
                                      </p:to>
                                    </p:set>
                                    <p:anim calcmode="lin" valueType="num">
                                      <p:cBhvr>
                                        <p:cTn id="11" dur="1000" fill="hold"/>
                                        <p:tgtEl>
                                          <p:spTgt spid="180"/>
                                        </p:tgtEl>
                                        <p:attrNameLst>
                                          <p:attrName>ppt_w</p:attrName>
                                        </p:attrNameLst>
                                      </p:cBhvr>
                                      <p:tavLst>
                                        <p:tav tm="0">
                                          <p:val>
                                            <p:fltVal val="0"/>
                                          </p:val>
                                        </p:tav>
                                        <p:tav tm="100000">
                                          <p:val>
                                            <p:strVal val="#ppt_w"/>
                                          </p:val>
                                        </p:tav>
                                      </p:tavLst>
                                    </p:anim>
                                    <p:anim calcmode="lin" valueType="num">
                                      <p:cBhvr>
                                        <p:cTn id="12" dur="1000" fill="hold"/>
                                        <p:tgtEl>
                                          <p:spTgt spid="180"/>
                                        </p:tgtEl>
                                        <p:attrNameLst>
                                          <p:attrName>ppt_h</p:attrName>
                                        </p:attrNameLst>
                                      </p:cBhvr>
                                      <p:tavLst>
                                        <p:tav tm="0">
                                          <p:val>
                                            <p:fltVal val="0"/>
                                          </p:val>
                                        </p:tav>
                                        <p:tav tm="100000">
                                          <p:val>
                                            <p:strVal val="#ppt_h"/>
                                          </p:val>
                                        </p:tav>
                                      </p:tavLst>
                                    </p:anim>
                                    <p:animEffect transition="in" filter="fade">
                                      <p:cBhvr>
                                        <p:cTn id="13" dur="1000"/>
                                        <p:tgtEl>
                                          <p:spTgt spid="180"/>
                                        </p:tgtEl>
                                      </p:cBhvr>
                                    </p:animEffect>
                                  </p:childTnLst>
                                </p:cTn>
                              </p:par>
                            </p:childTnLst>
                          </p:cTn>
                        </p:par>
                        <p:par>
                          <p:cTn id="14" fill="hold">
                            <p:stCondLst>
                              <p:cond delay="1150"/>
                            </p:stCondLst>
                            <p:childTnLst>
                              <p:par>
                                <p:cTn id="15" presetID="1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par>
                          <p:cTn id="18" fill="hold">
                            <p:stCondLst>
                              <p:cond delay="2150"/>
                            </p:stCondLst>
                            <p:childTnLst>
                              <p:par>
                                <p:cTn id="19" presetID="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ssolve">
                                      <p:cBhvr>
                                        <p:cTn id="21" dur="3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 grpId="1" animBg="1" advAuto="0"/>
      <p:bldP spid="180"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 name="Immagine" descr="Immagine"/>
          <p:cNvPicPr>
            <a:picLocks noChangeAspect="1"/>
          </p:cNvPicPr>
          <p:nvPr/>
        </p:nvPicPr>
        <p:blipFill>
          <a:blip r:embed="rId2"/>
          <a:stretch>
            <a:fillRect/>
          </a:stretch>
        </p:blipFill>
        <p:spPr>
          <a:xfrm>
            <a:off x="-14288" y="2254989"/>
            <a:ext cx="24398288" cy="11544982"/>
          </a:xfrm>
          <a:prstGeom prst="rect">
            <a:avLst/>
          </a:prstGeom>
          <a:ln w="12700">
            <a:miter lim="400000"/>
          </a:ln>
        </p:spPr>
      </p:pic>
      <p:pic>
        <p:nvPicPr>
          <p:cNvPr id="183" name="Charles-Lindbergh-plane-flight-Spirit-of-St-May-20-1927.remini-enhanced.jpg" descr="Charles-Lindbergh-plane-flight-Spirit-of-St-May-20-1927.remini-enhanced.jpg"/>
          <p:cNvPicPr>
            <a:picLocks noChangeAspect="1"/>
          </p:cNvPicPr>
          <p:nvPr/>
        </p:nvPicPr>
        <p:blipFill>
          <a:blip r:embed="rId3"/>
          <a:stretch>
            <a:fillRect/>
          </a:stretch>
        </p:blipFill>
        <p:spPr>
          <a:xfrm>
            <a:off x="6011126" y="-1016000"/>
            <a:ext cx="12361748" cy="15043495"/>
          </a:xfrm>
          <a:prstGeom prst="rect">
            <a:avLst/>
          </a:prstGeom>
          <a:ln w="12700">
            <a:miter lim="400000"/>
          </a:ln>
        </p:spPr>
      </p:pic>
      <p:sp>
        <p:nvSpPr>
          <p:cNvPr id="184" name="A Trans-Atlantic first ushered in a new era."/>
          <p:cNvSpPr txBox="1"/>
          <p:nvPr/>
        </p:nvSpPr>
        <p:spPr>
          <a:xfrm>
            <a:off x="1199740" y="7378236"/>
            <a:ext cx="21712834" cy="1298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lgn="ctr" defTabSz="449580">
              <a:lnSpc>
                <a:spcPct val="100000"/>
              </a:lnSpc>
              <a:spcBef>
                <a:spcPts val="0"/>
              </a:spcBef>
              <a:defRPr sz="8400" b="1">
                <a:solidFill>
                  <a:srgbClr val="FFFFFF"/>
                </a:solidFill>
                <a:uFill>
                  <a:solidFill>
                    <a:srgbClr val="000000"/>
                  </a:solidFill>
                </a:uFill>
              </a:defRPr>
            </a:lvl1pPr>
          </a:lstStyle>
          <a:p>
            <a:r>
              <a:rPr dirty="0"/>
              <a:t>A Trans-Atlantic first ushered in a new era.</a:t>
            </a:r>
          </a:p>
        </p:txBody>
      </p:sp>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182"/>
                                        </p:tgtEl>
                                        <p:attrNameLst>
                                          <p:attrName>style.visibility</p:attrName>
                                        </p:attrNameLst>
                                      </p:cBhvr>
                                      <p:to>
                                        <p:strVal val="visible"/>
                                      </p:to>
                                    </p:set>
                                    <p:animEffect transition="in" filter="fade">
                                      <p:cBhvr>
                                        <p:cTn id="7" dur="500"/>
                                        <p:tgtEl>
                                          <p:spTgt spid="18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3"/>
                                        </p:tgtEl>
                                        <p:attrNameLst>
                                          <p:attrName>style.visibility</p:attrName>
                                        </p:attrNameLst>
                                      </p:cBhvr>
                                      <p:to>
                                        <p:strVal val="visible"/>
                                      </p:to>
                                    </p:set>
                                    <p:animEffect transition="in" filter="fade">
                                      <p:cBhvr>
                                        <p:cTn id="10" dur="750"/>
                                        <p:tgtEl>
                                          <p:spTgt spid="183"/>
                                        </p:tgtEl>
                                      </p:cBhvr>
                                    </p:animEffect>
                                  </p:childTnLst>
                                </p:cTn>
                              </p:par>
                            </p:childTnLst>
                          </p:cTn>
                        </p:par>
                        <p:par>
                          <p:cTn id="11" fill="hold">
                            <p:stCondLst>
                              <p:cond delay="750"/>
                            </p:stCondLst>
                            <p:childTnLst>
                              <p:par>
                                <p:cTn id="12" presetID="53" presetClass="entr" presetSubtype="16" fill="hold" grpId="0" nodeType="afterEffect">
                                  <p:stCondLst>
                                    <p:cond delay="0"/>
                                  </p:stCondLst>
                                  <p:childTnLst>
                                    <p:set>
                                      <p:cBhvr>
                                        <p:cTn id="13" dur="1" fill="hold">
                                          <p:stCondLst>
                                            <p:cond delay="0"/>
                                          </p:stCondLst>
                                        </p:cTn>
                                        <p:tgtEl>
                                          <p:spTgt spid="184"/>
                                        </p:tgtEl>
                                        <p:attrNameLst>
                                          <p:attrName>style.visibility</p:attrName>
                                        </p:attrNameLst>
                                      </p:cBhvr>
                                      <p:to>
                                        <p:strVal val="visible"/>
                                      </p:to>
                                    </p:set>
                                    <p:anim calcmode="lin" valueType="num">
                                      <p:cBhvr>
                                        <p:cTn id="14" dur="150" fill="hold"/>
                                        <p:tgtEl>
                                          <p:spTgt spid="184"/>
                                        </p:tgtEl>
                                        <p:attrNameLst>
                                          <p:attrName>ppt_w</p:attrName>
                                        </p:attrNameLst>
                                      </p:cBhvr>
                                      <p:tavLst>
                                        <p:tav tm="0">
                                          <p:val>
                                            <p:fltVal val="0"/>
                                          </p:val>
                                        </p:tav>
                                        <p:tav tm="100000">
                                          <p:val>
                                            <p:strVal val="#ppt_w"/>
                                          </p:val>
                                        </p:tav>
                                      </p:tavLst>
                                    </p:anim>
                                    <p:anim calcmode="lin" valueType="num">
                                      <p:cBhvr>
                                        <p:cTn id="15" dur="150" fill="hold"/>
                                        <p:tgtEl>
                                          <p:spTgt spid="184"/>
                                        </p:tgtEl>
                                        <p:attrNameLst>
                                          <p:attrName>ppt_h</p:attrName>
                                        </p:attrNameLst>
                                      </p:cBhvr>
                                      <p:tavLst>
                                        <p:tav tm="0">
                                          <p:val>
                                            <p:fltVal val="0"/>
                                          </p:val>
                                        </p:tav>
                                        <p:tav tm="100000">
                                          <p:val>
                                            <p:strVal val="#ppt_h"/>
                                          </p:val>
                                        </p:tav>
                                      </p:tavLst>
                                    </p:anim>
                                    <p:animEffect transition="in" filter="fade">
                                      <p:cBhvr>
                                        <p:cTn id="16" dur="150"/>
                                        <p:tgtEl>
                                          <p:spTgt spid="184"/>
                                        </p:tgtEl>
                                      </p:cBhvr>
                                    </p:animEffect>
                                  </p:childTnLst>
                                </p:cTn>
                              </p:par>
                              <p:par>
                                <p:cTn id="17" presetID="6" presetClass="emph" presetSubtype="0" fill="hold" nodeType="withEffect">
                                  <p:stCondLst>
                                    <p:cond delay="0"/>
                                  </p:stCondLst>
                                  <p:childTnLst>
                                    <p:animScale>
                                      <p:cBhvr>
                                        <p:cTn id="18" dur="750" fill="hold"/>
                                        <p:tgtEl>
                                          <p:spTgt spid="183"/>
                                        </p:tgtEl>
                                      </p:cBhvr>
                                      <p:by x="210000" y="210000"/>
                                    </p:animScale>
                                  </p:childTnLst>
                                </p:cTn>
                              </p:par>
                              <p:par>
                                <p:cTn id="19" presetID="42" presetClass="path" presetSubtype="0" accel="50000" decel="50000" fill="hold" nodeType="withEffect">
                                  <p:stCondLst>
                                    <p:cond delay="0"/>
                                  </p:stCondLst>
                                  <p:childTnLst>
                                    <p:animMotion origin="layout" path="M 0 4.44444E-6 L 0 0.12326 " pathEditMode="relative" rAng="0" ptsTypes="AA">
                                      <p:cBhvr>
                                        <p:cTn id="20" dur="750" fill="hold"/>
                                        <p:tgtEl>
                                          <p:spTgt spid="183"/>
                                        </p:tgtEl>
                                        <p:attrNameLst>
                                          <p:attrName>ppt_x</p:attrName>
                                          <p:attrName>ppt_y</p:attrName>
                                        </p:attrNameLst>
                                      </p:cBhvr>
                                      <p:rCtr x="0" y="6157"/>
                                    </p:animMotion>
                                  </p:childTnLst>
                                </p:cTn>
                              </p:par>
                              <p:par>
                                <p:cTn id="21" presetID="9" presetClass="emph" presetSubtype="0" nodeType="withEffect">
                                  <p:stCondLst>
                                    <p:cond delay="0"/>
                                  </p:stCondLst>
                                  <p:childTnLst>
                                    <p:set>
                                      <p:cBhvr>
                                        <p:cTn id="22" dur="indefinite"/>
                                        <p:tgtEl>
                                          <p:spTgt spid="183"/>
                                        </p:tgtEl>
                                        <p:attrNameLst>
                                          <p:attrName>style.opacity</p:attrName>
                                        </p:attrNameLst>
                                      </p:cBhvr>
                                      <p:to>
                                        <p:strVal val="0.7"/>
                                      </p:to>
                                    </p:set>
                                    <p:animEffect filter="image" prLst="opacity: 0.7">
                                      <p:cBhvr rctx="IE">
                                        <p:cTn id="23" dur="indefinite"/>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 grpId="0" animBg="1" advAuto="0"/>
      <p:bldP spid="183" grpId="0" animBg="1" advAuto="0"/>
      <p:bldP spid="18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 name="parigi e sfumatura .png" descr="parigi e sfumatura .png"/>
          <p:cNvPicPr>
            <a:picLocks noChangeAspect="1"/>
          </p:cNvPicPr>
          <p:nvPr/>
        </p:nvPicPr>
        <p:blipFill>
          <a:blip r:embed="rId2"/>
          <a:stretch>
            <a:fillRect/>
          </a:stretch>
        </p:blipFill>
        <p:spPr>
          <a:xfrm>
            <a:off x="-103238" y="-117987"/>
            <a:ext cx="24688798" cy="13951974"/>
          </a:xfrm>
          <a:prstGeom prst="rect">
            <a:avLst/>
          </a:prstGeom>
          <a:ln w="12700">
            <a:miter lim="400000"/>
          </a:ln>
        </p:spPr>
      </p:pic>
      <p:pic>
        <p:nvPicPr>
          <p:cNvPr id="194" name="solo aereo.psd" descr="solo aereo.psd"/>
          <p:cNvPicPr>
            <a:picLocks noChangeAspect="1"/>
          </p:cNvPicPr>
          <p:nvPr/>
        </p:nvPicPr>
        <p:blipFill>
          <a:blip r:embed="rId3">
            <a:alphaModFix amt="50033"/>
          </a:blip>
          <a:stretch>
            <a:fillRect/>
          </a:stretch>
        </p:blipFill>
        <p:spPr>
          <a:xfrm>
            <a:off x="5802449" y="173138"/>
            <a:ext cx="4462847" cy="2251347"/>
          </a:xfrm>
          <a:prstGeom prst="rect">
            <a:avLst/>
          </a:prstGeom>
          <a:ln w="12700">
            <a:miter lim="400000"/>
          </a:ln>
        </p:spPr>
      </p:pic>
      <p:sp>
        <p:nvSpPr>
          <p:cNvPr id="195" name="The Trans-Atlantic Pancreatic Cancer Alliance (TAPCA)"/>
          <p:cNvSpPr txBox="1"/>
          <p:nvPr/>
        </p:nvSpPr>
        <p:spPr>
          <a:xfrm>
            <a:off x="677404" y="5830725"/>
            <a:ext cx="23029192" cy="20545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449580">
              <a:lnSpc>
                <a:spcPct val="100000"/>
              </a:lnSpc>
              <a:spcBef>
                <a:spcPts val="0"/>
              </a:spcBef>
              <a:defRPr sz="6800" b="1">
                <a:solidFill>
                  <a:srgbClr val="FFFFFF"/>
                </a:solidFill>
                <a:uFill>
                  <a:solidFill>
                    <a:srgbClr val="000000"/>
                  </a:solidFill>
                </a:uFill>
              </a:defRPr>
            </a:pPr>
            <a:r>
              <a:rPr dirty="0"/>
              <a:t>The Trans-Atlantic Pancreatic Cancer Alliance </a:t>
            </a:r>
            <a:r>
              <a:rPr b="0" dirty="0"/>
              <a:t>(</a:t>
            </a:r>
            <a:r>
              <a:rPr dirty="0"/>
              <a:t>TAPCA</a:t>
            </a:r>
            <a:r>
              <a:rPr b="0" dirty="0"/>
              <a:t>)</a:t>
            </a:r>
          </a:p>
        </p:txBody>
      </p:sp>
      <p:sp>
        <p:nvSpPr>
          <p:cNvPr id="196" name="bridges the United States and Europe to form the world’s largest ‘power grid’ of translational research and surgery dedicated to fighting pancreatic cancers."/>
          <p:cNvSpPr txBox="1"/>
          <p:nvPr/>
        </p:nvSpPr>
        <p:spPr>
          <a:xfrm>
            <a:off x="3825368" y="8608884"/>
            <a:ext cx="17110581" cy="24109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ctr" defTabSz="449580">
              <a:lnSpc>
                <a:spcPct val="100000"/>
              </a:lnSpc>
              <a:spcBef>
                <a:spcPts val="0"/>
              </a:spcBef>
              <a:defRPr sz="5000" b="1">
                <a:solidFill>
                  <a:srgbClr val="FFFFFF"/>
                </a:solidFill>
                <a:uFill>
                  <a:solidFill>
                    <a:srgbClr val="000000"/>
                  </a:solidFill>
                </a:uFill>
              </a:defRPr>
            </a:lvl1pPr>
          </a:lstStyle>
          <a:p>
            <a:r>
              <a:rPr lang="en-GB" b="0" dirty="0"/>
              <a:t>bridges the Western and Eastern Hemispheres of our world to form the largest ‘power grid’ of translational research and surgery dedicated to fighting pancreatic cancers.</a:t>
            </a:r>
            <a:endParaRPr b="0" dirty="0"/>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193"/>
                                        </p:tgtEl>
                                        <p:attrNameLst>
                                          <p:attrName>style.visibility</p:attrName>
                                        </p:attrNameLst>
                                      </p:cBhvr>
                                      <p:to>
                                        <p:strVal val="visible"/>
                                      </p:to>
                                    </p:set>
                                    <p:animEffect transition="in" filter="fade">
                                      <p:cBhvr>
                                        <p:cTn id="7" dur="150"/>
                                        <p:tgtEl>
                                          <p:spTgt spid="193"/>
                                        </p:tgtEl>
                                      </p:cBhvr>
                                    </p:animEffect>
                                  </p:childTnLst>
                                </p:cTn>
                              </p:par>
                            </p:childTnLst>
                          </p:cTn>
                        </p:par>
                        <p:par>
                          <p:cTn id="8" fill="hold">
                            <p:stCondLst>
                              <p:cond delay="150"/>
                            </p:stCondLst>
                            <p:childTnLst>
                              <p:par>
                                <p:cTn id="9" presetID="10" presetClass="entr" fill="hold" grpId="2" nodeType="afterEffect">
                                  <p:stCondLst>
                                    <p:cond delay="0"/>
                                  </p:stCondLst>
                                  <p:iterate>
                                    <p:tmAbs val="0"/>
                                  </p:iterate>
                                  <p:childTnLst>
                                    <p:set>
                                      <p:cBhvr>
                                        <p:cTn id="10" fill="hold"/>
                                        <p:tgtEl>
                                          <p:spTgt spid="194"/>
                                        </p:tgtEl>
                                        <p:attrNameLst>
                                          <p:attrName>style.visibility</p:attrName>
                                        </p:attrNameLst>
                                      </p:cBhvr>
                                      <p:to>
                                        <p:strVal val="visible"/>
                                      </p:to>
                                    </p:set>
                                    <p:animEffect transition="in" filter="fade">
                                      <p:cBhvr>
                                        <p:cTn id="11" dur="500"/>
                                        <p:tgtEl>
                                          <p:spTgt spid="194"/>
                                        </p:tgtEl>
                                      </p:cBhvr>
                                    </p:animEffect>
                                  </p:childTnLst>
                                </p:cTn>
                              </p:par>
                            </p:childTnLst>
                          </p:cTn>
                        </p:par>
                        <p:par>
                          <p:cTn id="12" fill="hold">
                            <p:stCondLst>
                              <p:cond delay="650"/>
                            </p:stCondLst>
                            <p:childTnLst>
                              <p:par>
                                <p:cTn id="13" presetID="10" presetClass="entr" fill="hold" grpId="3" nodeType="afterEffect">
                                  <p:stCondLst>
                                    <p:cond delay="0"/>
                                  </p:stCondLst>
                                  <p:iterate>
                                    <p:tmAbs val="0"/>
                                  </p:iterate>
                                  <p:childTnLst>
                                    <p:set>
                                      <p:cBhvr>
                                        <p:cTn id="14" fill="hold"/>
                                        <p:tgtEl>
                                          <p:spTgt spid="195"/>
                                        </p:tgtEl>
                                        <p:attrNameLst>
                                          <p:attrName>style.visibility</p:attrName>
                                        </p:attrNameLst>
                                      </p:cBhvr>
                                      <p:to>
                                        <p:strVal val="visible"/>
                                      </p:to>
                                    </p:set>
                                    <p:animEffect transition="in" filter="fade">
                                      <p:cBhvr>
                                        <p:cTn id="15" dur="300"/>
                                        <p:tgtEl>
                                          <p:spTgt spid="195"/>
                                        </p:tgtEl>
                                      </p:cBhvr>
                                    </p:animEffect>
                                  </p:childTnLst>
                                </p:cTn>
                              </p:par>
                            </p:childTnLst>
                          </p:cTn>
                        </p:par>
                        <p:par>
                          <p:cTn id="16" fill="hold">
                            <p:stCondLst>
                              <p:cond delay="950"/>
                            </p:stCondLst>
                            <p:childTnLst>
                              <p:par>
                                <p:cTn id="17" presetID="10" presetClass="entr" fill="hold" grpId="4" nodeType="afterEffect">
                                  <p:stCondLst>
                                    <p:cond delay="0"/>
                                  </p:stCondLst>
                                  <p:iterate>
                                    <p:tmAbs val="0"/>
                                  </p:iterate>
                                  <p:childTnLst>
                                    <p:set>
                                      <p:cBhvr>
                                        <p:cTn id="18" fill="hold"/>
                                        <p:tgtEl>
                                          <p:spTgt spid="196"/>
                                        </p:tgtEl>
                                        <p:attrNameLst>
                                          <p:attrName>style.visibility</p:attrName>
                                        </p:attrNameLst>
                                      </p:cBhvr>
                                      <p:to>
                                        <p:strVal val="visible"/>
                                      </p:to>
                                    </p:set>
                                    <p:animEffect transition="in" filter="fade">
                                      <p:cBhvr>
                                        <p:cTn id="19" dur="3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 grpId="1" animBg="1" advAuto="0"/>
      <p:bldP spid="194" grpId="2" animBg="1" advAuto="0"/>
      <p:bldP spid="195" grpId="3" animBg="1" advAuto="0"/>
      <p:bldP spid="196" grpId="4"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descr="Immagine">
            <a:extLst>
              <a:ext uri="{FF2B5EF4-FFF2-40B4-BE49-F238E27FC236}">
                <a16:creationId xmlns:a16="http://schemas.microsoft.com/office/drawing/2014/main" id="{6CBF9B64-0D97-F660-16C6-53D6F5D51B6B}"/>
              </a:ext>
            </a:extLst>
          </p:cNvPr>
          <p:cNvPicPr>
            <a:picLocks noChangeAspect="1"/>
          </p:cNvPicPr>
          <p:nvPr/>
        </p:nvPicPr>
        <p:blipFill>
          <a:blip r:embed="rId2">
            <a:alphaModFix amt="85000"/>
          </a:blip>
          <a:stretch>
            <a:fillRect/>
          </a:stretch>
        </p:blipFill>
        <p:spPr>
          <a:xfrm>
            <a:off x="0" y="-6108113"/>
            <a:ext cx="24384000" cy="19824114"/>
          </a:xfrm>
          <a:prstGeom prst="rect">
            <a:avLst/>
          </a:prstGeom>
          <a:ln w="12700">
            <a:miter lim="400000"/>
          </a:ln>
        </p:spPr>
      </p:pic>
      <p:sp>
        <p:nvSpPr>
          <p:cNvPr id="246" name="By joining forces, its 46 American and European world class investigators would constitute de facto the most qualified R&amp;D department ever created for pancreatic cancers.…"/>
          <p:cNvSpPr txBox="1"/>
          <p:nvPr/>
        </p:nvSpPr>
        <p:spPr>
          <a:xfrm>
            <a:off x="2918019" y="4052089"/>
            <a:ext cx="18547962" cy="79508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228600" indent="-228600">
              <a:lnSpc>
                <a:spcPct val="100000"/>
              </a:lnSpc>
              <a:spcBef>
                <a:spcPts val="0"/>
              </a:spcBef>
              <a:buClr>
                <a:srgbClr val="000000"/>
              </a:buClr>
              <a:buSzPct val="100000"/>
              <a:buChar char="•"/>
              <a:defRPr sz="3400"/>
            </a:pPr>
            <a:r>
              <a:rPr dirty="0">
                <a:solidFill>
                  <a:schemeClr val="tx1"/>
                </a:solidFill>
                <a:uFill>
                  <a:solidFill>
                    <a:srgbClr val="FF0000"/>
                  </a:solidFill>
                </a:uFill>
              </a:rPr>
              <a:t>By joining forces, its world class investigators would constitute de facto the most qualified R&amp;D department ever created for pancreatic cancers.</a:t>
            </a:r>
          </a:p>
          <a:p>
            <a:pPr marL="228600" indent="-228600">
              <a:lnSpc>
                <a:spcPct val="100000"/>
              </a:lnSpc>
              <a:spcBef>
                <a:spcPts val="0"/>
              </a:spcBef>
              <a:buClr>
                <a:srgbClr val="000000"/>
              </a:buClr>
              <a:buSzPct val="100000"/>
              <a:buChar char="•"/>
              <a:defRPr sz="3400"/>
            </a:pPr>
            <a:endParaRPr dirty="0">
              <a:solidFill>
                <a:schemeClr val="tx1"/>
              </a:solidFill>
              <a:uFill>
                <a:solidFill>
                  <a:srgbClr val="FF0000"/>
                </a:solidFill>
              </a:uFill>
            </a:endParaRPr>
          </a:p>
          <a:p>
            <a:pPr marL="228600" indent="-228600">
              <a:lnSpc>
                <a:spcPct val="100000"/>
              </a:lnSpc>
              <a:spcBef>
                <a:spcPts val="0"/>
              </a:spcBef>
              <a:buClr>
                <a:srgbClr val="000000"/>
              </a:buClr>
              <a:buSzPct val="100000"/>
              <a:buChar char="•"/>
              <a:defRPr sz="3400"/>
            </a:pPr>
            <a:r>
              <a:rPr lang="en-GB" sz="3400" dirty="0">
                <a:solidFill>
                  <a:schemeClr val="tx1"/>
                </a:solidFill>
              </a:rPr>
              <a:t>It will strive to expedite the all important sharing of data and </a:t>
            </a:r>
            <a:r>
              <a:rPr lang="en-GB" sz="3400" dirty="0" err="1">
                <a:solidFill>
                  <a:schemeClr val="tx1"/>
                </a:solidFill>
              </a:rPr>
              <a:t>biosamples</a:t>
            </a:r>
            <a:r>
              <a:rPr lang="en-GB" sz="3400" dirty="0">
                <a:solidFill>
                  <a:schemeClr val="tx1"/>
                </a:solidFill>
              </a:rPr>
              <a:t>.</a:t>
            </a:r>
            <a:br>
              <a:rPr lang="en-GB" sz="3400" dirty="0">
                <a:solidFill>
                  <a:schemeClr val="tx1"/>
                </a:solidFill>
              </a:rPr>
            </a:br>
            <a:endParaRPr dirty="0">
              <a:solidFill>
                <a:schemeClr val="tx1"/>
              </a:solidFill>
              <a:uFill>
                <a:solidFill>
                  <a:srgbClr val="FF0000"/>
                </a:solidFill>
              </a:uFill>
            </a:endParaRPr>
          </a:p>
          <a:p>
            <a:pPr marL="228600" indent="-228600">
              <a:lnSpc>
                <a:spcPct val="100000"/>
              </a:lnSpc>
              <a:spcBef>
                <a:spcPts val="0"/>
              </a:spcBef>
              <a:buClr>
                <a:srgbClr val="000000"/>
              </a:buClr>
              <a:buSzPct val="100000"/>
              <a:buChar char="•"/>
              <a:defRPr sz="3400"/>
            </a:pPr>
            <a:r>
              <a:rPr lang="en-GB" sz="3400" dirty="0"/>
              <a:t>It will make use of Machine Learning/AI to optimise substantial untapped resources for the PDAC ecosystem. </a:t>
            </a:r>
            <a:br>
              <a:rPr lang="en-GB" sz="3400" dirty="0">
                <a:solidFill>
                  <a:schemeClr val="tx1"/>
                </a:solidFill>
              </a:rPr>
            </a:br>
            <a:endParaRPr dirty="0">
              <a:solidFill>
                <a:schemeClr val="tx1"/>
              </a:solidFill>
            </a:endParaRPr>
          </a:p>
          <a:p>
            <a:pPr marL="228600" indent="-228600">
              <a:lnSpc>
                <a:spcPct val="100000"/>
              </a:lnSpc>
              <a:spcBef>
                <a:spcPts val="0"/>
              </a:spcBef>
              <a:buClr>
                <a:srgbClr val="000000"/>
              </a:buClr>
              <a:buSzPct val="100000"/>
              <a:buChar char="•"/>
              <a:defRPr sz="3400"/>
            </a:pPr>
            <a:r>
              <a:rPr lang="en-GB" sz="3400" dirty="0">
                <a:solidFill>
                  <a:schemeClr val="tx1"/>
                </a:solidFill>
              </a:rPr>
              <a:t>It will leverage the </a:t>
            </a:r>
            <a:r>
              <a:rPr lang="en-GB" sz="3400" i="1" dirty="0">
                <a:solidFill>
                  <a:schemeClr val="tx1"/>
                </a:solidFill>
              </a:rPr>
              <a:t>World’s Largest Patients Registry</a:t>
            </a:r>
            <a:r>
              <a:rPr lang="en-GB" sz="3400" b="1" dirty="0">
                <a:solidFill>
                  <a:schemeClr val="tx1"/>
                </a:solidFill>
              </a:rPr>
              <a:t> </a:t>
            </a:r>
            <a:r>
              <a:rPr lang="en-GB" sz="3400" dirty="0">
                <a:solidFill>
                  <a:schemeClr val="tx1"/>
                </a:solidFill>
              </a:rPr>
              <a:t>in pancreatic cancer to supercharge its clinical trials.</a:t>
            </a:r>
            <a:r>
              <a:rPr dirty="0">
                <a:solidFill>
                  <a:schemeClr val="tx1"/>
                </a:solidFill>
              </a:rPr>
              <a:t> </a:t>
            </a:r>
          </a:p>
          <a:p>
            <a:pPr marL="228600" indent="-228600">
              <a:lnSpc>
                <a:spcPct val="100000"/>
              </a:lnSpc>
              <a:spcBef>
                <a:spcPts val="0"/>
              </a:spcBef>
              <a:buClr>
                <a:srgbClr val="000000"/>
              </a:buClr>
              <a:buSzPct val="100000"/>
              <a:buChar char="•"/>
              <a:defRPr sz="3400"/>
            </a:pPr>
            <a:endParaRPr dirty="0">
              <a:solidFill>
                <a:schemeClr val="tx1"/>
              </a:solidFill>
            </a:endParaRPr>
          </a:p>
          <a:p>
            <a:pPr marL="228600" indent="-228600">
              <a:lnSpc>
                <a:spcPct val="100000"/>
              </a:lnSpc>
              <a:spcBef>
                <a:spcPts val="0"/>
              </a:spcBef>
              <a:buClr>
                <a:srgbClr val="000000"/>
              </a:buClr>
              <a:buSzPct val="100000"/>
              <a:buChar char="•"/>
              <a:defRPr sz="3400"/>
            </a:pPr>
            <a:r>
              <a:rPr lang="en-GB" sz="3400" dirty="0">
                <a:solidFill>
                  <a:schemeClr val="tx1"/>
                </a:solidFill>
              </a:rPr>
              <a:t>It allows for the leveraging of its </a:t>
            </a:r>
            <a:r>
              <a:rPr lang="en-GB" sz="3400" dirty="0" err="1">
                <a:solidFill>
                  <a:schemeClr val="tx1"/>
                </a:solidFill>
              </a:rPr>
              <a:t>unrivaled</a:t>
            </a:r>
            <a:r>
              <a:rPr lang="en-GB" sz="3400" dirty="0">
                <a:solidFill>
                  <a:schemeClr val="tx1"/>
                </a:solidFill>
              </a:rPr>
              <a:t> combined expertise with the Industry. </a:t>
            </a:r>
            <a:br>
              <a:rPr lang="en-GB" sz="3400" dirty="0">
                <a:solidFill>
                  <a:schemeClr val="tx1"/>
                </a:solidFill>
              </a:rPr>
            </a:br>
            <a:endParaRPr dirty="0">
              <a:solidFill>
                <a:schemeClr val="tx1"/>
              </a:solidFill>
              <a:uFill>
                <a:solidFill>
                  <a:srgbClr val="FF0000"/>
                </a:solidFill>
              </a:uFill>
            </a:endParaRPr>
          </a:p>
          <a:p>
            <a:pPr marL="228600" indent="-228600">
              <a:lnSpc>
                <a:spcPct val="100000"/>
              </a:lnSpc>
              <a:spcBef>
                <a:spcPts val="0"/>
              </a:spcBef>
              <a:buClr>
                <a:srgbClr val="000000"/>
              </a:buClr>
              <a:buSzPct val="100000"/>
              <a:buChar char="•"/>
              <a:defRPr sz="3400"/>
            </a:pPr>
            <a:r>
              <a:rPr lang="en-GB" sz="3400" dirty="0">
                <a:solidFill>
                  <a:schemeClr val="tx1"/>
                </a:solidFill>
              </a:rPr>
              <a:t>It can form a mighty alliance with Patients, General Practitioners and Advocacy Groups to bolster dialogue with HTAs, Regulators and Policymakers.</a:t>
            </a:r>
            <a:endParaRPr dirty="0">
              <a:solidFill>
                <a:schemeClr val="tx1"/>
              </a:solidFill>
            </a:endParaRPr>
          </a:p>
        </p:txBody>
      </p:sp>
      <p:sp>
        <p:nvSpPr>
          <p:cNvPr id="247" name="But to begin with consider the obvious advantages…"/>
          <p:cNvSpPr txBox="1"/>
          <p:nvPr/>
        </p:nvSpPr>
        <p:spPr>
          <a:xfrm>
            <a:off x="3137849" y="6063905"/>
            <a:ext cx="17836614" cy="19575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p>
            <a:pPr algn="ctr" defTabSz="449580">
              <a:lnSpc>
                <a:spcPct val="110000"/>
              </a:lnSpc>
              <a:spcBef>
                <a:spcPts val="0"/>
              </a:spcBef>
              <a:defRPr sz="5700" b="1">
                <a:solidFill>
                  <a:srgbClr val="575693"/>
                </a:solidFill>
                <a:uFill>
                  <a:solidFill>
                    <a:srgbClr val="000000"/>
                  </a:solidFill>
                </a:uFill>
              </a:defRPr>
            </a:pPr>
            <a:r>
              <a:rPr dirty="0">
                <a:solidFill>
                  <a:srgbClr val="575693"/>
                </a:solidFill>
              </a:rPr>
              <a:t>But to begin with consider the obvious advantages</a:t>
            </a:r>
          </a:p>
          <a:p>
            <a:pPr algn="ctr" defTabSz="449580">
              <a:lnSpc>
                <a:spcPct val="110000"/>
              </a:lnSpc>
              <a:spcBef>
                <a:spcPts val="0"/>
              </a:spcBef>
              <a:defRPr sz="5700" b="1">
                <a:solidFill>
                  <a:srgbClr val="575693"/>
                </a:solidFill>
                <a:uFill>
                  <a:solidFill>
                    <a:srgbClr val="000000"/>
                  </a:solidFill>
                </a:uFill>
              </a:defRPr>
            </a:pPr>
            <a:r>
              <a:rPr dirty="0">
                <a:solidFill>
                  <a:srgbClr val="575693"/>
                </a:solidFill>
              </a:rPr>
              <a:t>of this unprecedented Alliance:</a:t>
            </a: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7"/>
                                        </p:tgtEl>
                                        <p:attrNameLst>
                                          <p:attrName>style.visibility</p:attrName>
                                        </p:attrNameLst>
                                      </p:cBhvr>
                                      <p:to>
                                        <p:strVal val="visible"/>
                                      </p:to>
                                    </p:set>
                                    <p:animEffect transition="in" filter="fade">
                                      <p:cBhvr>
                                        <p:cTn id="7" dur="750"/>
                                        <p:tgtEl>
                                          <p:spTgt spid="247"/>
                                        </p:tgtEl>
                                      </p:cBhvr>
                                    </p:animEffect>
                                  </p:childTnLst>
                                </p:cTn>
                              </p:par>
                            </p:childTnLst>
                          </p:cTn>
                        </p:par>
                        <p:par>
                          <p:cTn id="8" fill="hold">
                            <p:stCondLst>
                              <p:cond delay="750"/>
                            </p:stCondLst>
                            <p:childTnLst>
                              <p:par>
                                <p:cTn id="9" presetID="-1" presetClass="path" presetSubtype="0" accel="50000" decel="50000" fill="hold" nodeType="afterEffect">
                                  <p:stCondLst>
                                    <p:cond delay="500"/>
                                  </p:stCondLst>
                                  <p:childTnLst>
                                    <p:animMotion origin="layout" path="M 0.000000 0.000000 L -0.000798 -0.362101" pathEditMode="relative">
                                      <p:cBhvr>
                                        <p:cTn id="10" dur="750" fill="hold"/>
                                        <p:tgtEl>
                                          <p:spTgt spid="247"/>
                                        </p:tgtEl>
                                        <p:attrNameLst>
                                          <p:attrName>ppt_x</p:attrName>
                                          <p:attrName>ppt_y</p:attrName>
                                        </p:attrNameLst>
                                      </p:cBhvr>
                                    </p:animMotion>
                                  </p:childTnLst>
                                </p:cTn>
                              </p:par>
                            </p:childTnLst>
                          </p:cTn>
                        </p:par>
                        <p:par>
                          <p:cTn id="11" fill="hold">
                            <p:stCondLst>
                              <p:cond delay="2000"/>
                            </p:stCondLst>
                            <p:childTnLst>
                              <p:par>
                                <p:cTn id="12" presetID="10" presetClass="entr" fill="hold" grpId="0" nodeType="afterEffect">
                                  <p:stCondLst>
                                    <p:cond delay="0"/>
                                  </p:stCondLst>
                                  <p:iterate>
                                    <p:tmAbs val="0"/>
                                  </p:iterate>
                                  <p:childTnLst>
                                    <p:set>
                                      <p:cBhvr>
                                        <p:cTn id="13" fill="hold"/>
                                        <p:tgtEl>
                                          <p:spTgt spid="246"/>
                                        </p:tgtEl>
                                        <p:attrNameLst>
                                          <p:attrName>style.visibility</p:attrName>
                                        </p:attrNameLst>
                                      </p:cBhvr>
                                      <p:to>
                                        <p:strVal val="visible"/>
                                      </p:to>
                                    </p:set>
                                    <p:animEffect transition="in" filter="fade">
                                      <p:cBhvr>
                                        <p:cTn id="14" dur="300"/>
                                        <p:tgtEl>
                                          <p:spTgt spid="246"/>
                                        </p:tgtEl>
                                      </p:cBhvr>
                                    </p:animEffect>
                                  </p:childTnLst>
                                </p:cTn>
                              </p:par>
                            </p:childTnLst>
                          </p:cTn>
                        </p:par>
                        <p:par>
                          <p:cTn id="15" fill="hold">
                            <p:stCondLst>
                              <p:cond delay="2300"/>
                            </p:stCondLst>
                            <p:childTnLst>
                              <p:par>
                                <p:cTn id="16" presetID="10" presetClass="entr" fill="hold" grpId="0" nodeType="afterEffect">
                                  <p:stCondLst>
                                    <p:cond delay="0"/>
                                  </p:stCondLst>
                                  <p:iterate>
                                    <p:tmAbs val="0"/>
                                  </p:iterate>
                                  <p:childTnLst>
                                    <p:set>
                                      <p:cBhvr>
                                        <p:cTn id="17" fill="hold"/>
                                        <p:tgtEl>
                                          <p:spTgt spid="2"/>
                                        </p:tgtEl>
                                        <p:attrNameLst>
                                          <p:attrName>style.visibility</p:attrName>
                                        </p:attrNameLst>
                                      </p:cBhvr>
                                      <p:to>
                                        <p:strVal val="visible"/>
                                      </p:to>
                                    </p:set>
                                    <p:animEffect transition="in" filter="fade">
                                      <p:cBhvr>
                                        <p:cTn id="18" dur="1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246" grpId="0" animBg="1" advAuto="0"/>
      <p:bldP spid="247"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 name="Immagine" descr="Immagine"/>
          <p:cNvPicPr>
            <a:picLocks noChangeAspect="1"/>
          </p:cNvPicPr>
          <p:nvPr/>
        </p:nvPicPr>
        <p:blipFill>
          <a:blip r:embed="rId2"/>
          <a:stretch>
            <a:fillRect/>
          </a:stretch>
        </p:blipFill>
        <p:spPr>
          <a:xfrm>
            <a:off x="0" y="2254989"/>
            <a:ext cx="24384000" cy="11461011"/>
          </a:xfrm>
          <a:prstGeom prst="rect">
            <a:avLst/>
          </a:prstGeom>
          <a:ln w="12700">
            <a:miter lim="400000"/>
          </a:ln>
        </p:spPr>
      </p:pic>
      <p:sp>
        <p:nvSpPr>
          <p:cNvPr id="212" name="Where is our problem?"/>
          <p:cNvSpPr txBox="1"/>
          <p:nvPr/>
        </p:nvSpPr>
        <p:spPr>
          <a:xfrm>
            <a:off x="4777309" y="6032662"/>
            <a:ext cx="14829381" cy="21031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12100" b="1">
                <a:solidFill>
                  <a:srgbClr val="FFFFFF"/>
                </a:solidFill>
                <a:uFill>
                  <a:solidFill>
                    <a:srgbClr val="000000"/>
                  </a:solidFill>
                </a:uFill>
              </a:defRPr>
            </a:lvl1pPr>
          </a:lstStyle>
          <a:p>
            <a:r>
              <a:rPr lang="it-IT" sz="13000" dirty="0" err="1"/>
              <a:t>We</a:t>
            </a:r>
            <a:r>
              <a:rPr lang="it-IT" sz="13000" dirty="0"/>
              <a:t> </a:t>
            </a:r>
            <a:r>
              <a:rPr lang="it-IT" sz="13000" dirty="0" err="1"/>
              <a:t>have</a:t>
            </a:r>
            <a:r>
              <a:rPr lang="it-IT" sz="13000" dirty="0"/>
              <a:t> </a:t>
            </a:r>
            <a:r>
              <a:rPr lang="it-IT" sz="13000" dirty="0" err="1"/>
              <a:t>problems</a:t>
            </a:r>
            <a:endParaRPr sz="13000" dirty="0"/>
          </a:p>
        </p:txBody>
      </p:sp>
    </p:spTree>
  </p:cSld>
  <p:clrMapOvr>
    <a:masterClrMapping/>
  </p:clrMapOvr>
  <mc:AlternateContent xmlns:mc="http://schemas.openxmlformats.org/markup-compatibility/2006" xmlns:p14="http://schemas.microsoft.com/office/powerpoint/2010/main">
    <mc:Choice Requires="p14">
      <p:transition p14:dur="150"/>
    </mc:Choice>
    <mc:Fallback xmlns="">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11"/>
                                        </p:tgtEl>
                                        <p:attrNameLst>
                                          <p:attrName>style.visibility</p:attrName>
                                        </p:attrNameLst>
                                      </p:cBhvr>
                                      <p:to>
                                        <p:strVal val="visible"/>
                                      </p:to>
                                    </p:set>
                                    <p:animEffect transition="in" filter="fade">
                                      <p:cBhvr>
                                        <p:cTn id="7" dur="150"/>
                                        <p:tgtEl>
                                          <p:spTgt spid="211"/>
                                        </p:tgtEl>
                                      </p:cBhvr>
                                    </p:animEffect>
                                  </p:childTnLst>
                                </p:cTn>
                              </p:par>
                            </p:childTnLst>
                          </p:cTn>
                        </p:par>
                        <p:par>
                          <p:cTn id="8" fill="hold">
                            <p:stCondLst>
                              <p:cond delay="150"/>
                            </p:stCondLst>
                            <p:childTnLst>
                              <p:par>
                                <p:cTn id="9" presetID="1" presetClass="entr" presetSubtype="0" fill="hold" grpId="2" nodeType="afterEffect">
                                  <p:stCondLst>
                                    <p:cond delay="0"/>
                                  </p:stCondLst>
                                  <p:iterate type="lt">
                                    <p:tmAbs val="119"/>
                                  </p:iterate>
                                  <p:childTnLst>
                                    <p:set>
                                      <p:cBhvr>
                                        <p:cTn id="10" fill="hold"/>
                                        <p:tgtEl>
                                          <p:spTgt spid="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1" animBg="1" advAuto="0"/>
      <p:bldP spid="212" grpId="2"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 name="maiale.png" descr="maiale.png"/>
          <p:cNvPicPr>
            <a:picLocks noChangeAspect="1"/>
          </p:cNvPicPr>
          <p:nvPr/>
        </p:nvPicPr>
        <p:blipFill>
          <a:blip r:embed="rId2"/>
          <a:stretch>
            <a:fillRect/>
          </a:stretch>
        </p:blipFill>
        <p:spPr>
          <a:xfrm>
            <a:off x="6136933" y="1381886"/>
            <a:ext cx="12110134" cy="9220217"/>
          </a:xfrm>
          <a:prstGeom prst="rect">
            <a:avLst/>
          </a:prstGeom>
          <a:ln w="12700">
            <a:miter lim="400000"/>
          </a:ln>
        </p:spPr>
      </p:pic>
      <p:sp>
        <p:nvSpPr>
          <p:cNvPr id="215" name="It’s not that pancreatic cancer will forever be incurable. It’s that we are chronically"/>
          <p:cNvSpPr txBox="1"/>
          <p:nvPr/>
        </p:nvSpPr>
        <p:spPr>
          <a:xfrm>
            <a:off x="4091263" y="11075707"/>
            <a:ext cx="12998751" cy="9335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3700" b="1">
                <a:solidFill>
                  <a:srgbClr val="575693"/>
                </a:solidFill>
                <a:uFill>
                  <a:solidFill>
                    <a:srgbClr val="000000"/>
                  </a:solidFill>
                </a:uFill>
              </a:defRPr>
            </a:lvl1pPr>
          </a:lstStyle>
          <a:p>
            <a:r>
              <a:rPr lang="it-IT" sz="5400" dirty="0"/>
              <a:t>First</a:t>
            </a:r>
            <a:r>
              <a:rPr lang="it-IT" sz="4400" dirty="0"/>
              <a:t>, </a:t>
            </a:r>
            <a:r>
              <a:rPr lang="it-IT" sz="4400" dirty="0" err="1"/>
              <a:t>pancreatic</a:t>
            </a:r>
            <a:r>
              <a:rPr lang="it-IT" sz="4400" dirty="0"/>
              <a:t> </a:t>
            </a:r>
            <a:r>
              <a:rPr lang="it-IT" sz="4400" dirty="0" err="1"/>
              <a:t>cancer</a:t>
            </a:r>
            <a:r>
              <a:rPr lang="it-IT" sz="4400" dirty="0"/>
              <a:t> </a:t>
            </a:r>
            <a:r>
              <a:rPr lang="it-IT" sz="4400" dirty="0" err="1"/>
              <a:t>research</a:t>
            </a:r>
            <a:r>
              <a:rPr lang="it-IT" sz="4400" dirty="0"/>
              <a:t> </a:t>
            </a:r>
            <a:r>
              <a:rPr lang="it-IT" sz="4400" dirty="0" err="1"/>
              <a:t>is</a:t>
            </a:r>
            <a:r>
              <a:rPr lang="it-IT" sz="4400" dirty="0"/>
              <a:t> </a:t>
            </a:r>
            <a:r>
              <a:rPr lang="it-IT" sz="4400" dirty="0" err="1"/>
              <a:t>chronically</a:t>
            </a:r>
            <a:endParaRPr sz="4400" dirty="0"/>
          </a:p>
        </p:txBody>
      </p:sp>
      <p:sp>
        <p:nvSpPr>
          <p:cNvPr id="216" name="underfunded."/>
          <p:cNvSpPr txBox="1"/>
          <p:nvPr/>
        </p:nvSpPr>
        <p:spPr>
          <a:xfrm>
            <a:off x="17090014" y="11212666"/>
            <a:ext cx="3682098" cy="779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ctr" defTabSz="449580">
              <a:lnSpc>
                <a:spcPct val="100000"/>
              </a:lnSpc>
              <a:spcBef>
                <a:spcPts val="0"/>
              </a:spcBef>
              <a:defRPr sz="3700" b="1">
                <a:solidFill>
                  <a:srgbClr val="575693"/>
                </a:solidFill>
                <a:uFill>
                  <a:solidFill>
                    <a:srgbClr val="000000"/>
                  </a:solidFill>
                </a:uFill>
              </a:defRPr>
            </a:pPr>
            <a:r>
              <a:rPr sz="4400" dirty="0">
                <a:solidFill>
                  <a:srgbClr val="000000"/>
                </a:solidFill>
              </a:rPr>
              <a:t>underfunded</a:t>
            </a:r>
            <a:r>
              <a:rPr dirty="0"/>
              <a:t>.</a:t>
            </a:r>
          </a:p>
        </p:txBody>
      </p:sp>
    </p:spTree>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4"/>
                                        </p:tgtEl>
                                        <p:attrNameLst>
                                          <p:attrName>style.visibility</p:attrName>
                                        </p:attrNameLst>
                                      </p:cBhvr>
                                      <p:to>
                                        <p:strVal val="visible"/>
                                      </p:to>
                                    </p:set>
                                    <p:anim calcmode="lin" valueType="num">
                                      <p:cBhvr>
                                        <p:cTn id="7" dur="1300" fill="hold"/>
                                        <p:tgtEl>
                                          <p:spTgt spid="214"/>
                                        </p:tgtEl>
                                        <p:attrNameLst>
                                          <p:attrName>ppt_w</p:attrName>
                                        </p:attrNameLst>
                                      </p:cBhvr>
                                      <p:tavLst>
                                        <p:tav tm="0">
                                          <p:val>
                                            <p:fltVal val="0"/>
                                          </p:val>
                                        </p:tav>
                                        <p:tav tm="100000">
                                          <p:val>
                                            <p:strVal val="#ppt_w"/>
                                          </p:val>
                                        </p:tav>
                                      </p:tavLst>
                                    </p:anim>
                                    <p:anim calcmode="lin" valueType="num">
                                      <p:cBhvr>
                                        <p:cTn id="8" dur="1300" fill="hold"/>
                                        <p:tgtEl>
                                          <p:spTgt spid="214"/>
                                        </p:tgtEl>
                                        <p:attrNameLst>
                                          <p:attrName>ppt_h</p:attrName>
                                        </p:attrNameLst>
                                      </p:cBhvr>
                                      <p:tavLst>
                                        <p:tav tm="0">
                                          <p:val>
                                            <p:fltVal val="0"/>
                                          </p:val>
                                        </p:tav>
                                        <p:tav tm="100000">
                                          <p:val>
                                            <p:strVal val="#ppt_h"/>
                                          </p:val>
                                        </p:tav>
                                      </p:tavLst>
                                    </p:anim>
                                    <p:animEffect transition="in" filter="fade">
                                      <p:cBhvr>
                                        <p:cTn id="9" dur="1300"/>
                                        <p:tgtEl>
                                          <p:spTgt spid="214"/>
                                        </p:tgtEl>
                                      </p:cBhvr>
                                    </p:animEffect>
                                  </p:childTnLst>
                                </p:cTn>
                              </p:par>
                            </p:childTnLst>
                          </p:cTn>
                        </p:par>
                        <p:par>
                          <p:cTn id="10" fill="hold">
                            <p:stCondLst>
                              <p:cond delay="1300"/>
                            </p:stCondLst>
                            <p:childTnLst>
                              <p:par>
                                <p:cTn id="11" presetID="10" presetClass="entr" presetSubtype="0" fill="hold" grpId="2" nodeType="afterEffect">
                                  <p:stCondLst>
                                    <p:cond delay="0"/>
                                  </p:stCondLst>
                                  <p:childTnLst>
                                    <p:set>
                                      <p:cBhvr>
                                        <p:cTn id="12" dur="1" fill="hold">
                                          <p:stCondLst>
                                            <p:cond delay="0"/>
                                          </p:stCondLst>
                                        </p:cTn>
                                        <p:tgtEl>
                                          <p:spTgt spid="215"/>
                                        </p:tgtEl>
                                        <p:attrNameLst>
                                          <p:attrName>style.visibility</p:attrName>
                                        </p:attrNameLst>
                                      </p:cBhvr>
                                      <p:to>
                                        <p:strVal val="visible"/>
                                      </p:to>
                                    </p:set>
                                    <p:animEffect transition="in" filter="fade">
                                      <p:cBhvr>
                                        <p:cTn id="13" dur="1000"/>
                                        <p:tgtEl>
                                          <p:spTgt spid="215"/>
                                        </p:tgtEl>
                                      </p:cBhvr>
                                    </p:animEffect>
                                  </p:childTnLst>
                                </p:cTn>
                              </p:par>
                            </p:childTnLst>
                          </p:cTn>
                        </p:par>
                        <p:par>
                          <p:cTn id="14" fill="hold">
                            <p:stCondLst>
                              <p:cond delay="2300"/>
                            </p:stCondLst>
                            <p:childTnLst>
                              <p:par>
                                <p:cTn id="15" presetID="10" presetClass="entr" presetSubtype="0" fill="hold" grpId="3" nodeType="afterEffect">
                                  <p:stCondLst>
                                    <p:cond delay="0"/>
                                  </p:stCondLst>
                                  <p:iterate type="lt">
                                    <p:tmPct val="0"/>
                                  </p:iterate>
                                  <p:childTnLst>
                                    <p:set>
                                      <p:cBhvr>
                                        <p:cTn id="16" dur="1" fill="hold">
                                          <p:stCondLst>
                                            <p:cond delay="0"/>
                                          </p:stCondLst>
                                        </p:cTn>
                                        <p:tgtEl>
                                          <p:spTgt spid="216"/>
                                        </p:tgtEl>
                                        <p:attrNameLst>
                                          <p:attrName>style.visibility</p:attrName>
                                        </p:attrNameLst>
                                      </p:cBhvr>
                                      <p:to>
                                        <p:strVal val="visible"/>
                                      </p:to>
                                    </p:set>
                                    <p:animEffect transition="in" filter="fade">
                                      <p:cBhvr>
                                        <p:cTn id="17" dur="1000"/>
                                        <p:tgtEl>
                                          <p:spTgt spid="216"/>
                                        </p:tgtEl>
                                      </p:cBhvr>
                                    </p:animEffect>
                                  </p:childTnLst>
                                </p:cTn>
                              </p:par>
                            </p:childTnLst>
                          </p:cTn>
                        </p:par>
                        <p:par>
                          <p:cTn id="18" fill="hold">
                            <p:stCondLst>
                              <p:cond delay="3300"/>
                            </p:stCondLst>
                            <p:childTnLst>
                              <p:par>
                                <p:cTn id="19" presetID="10" presetClass="exit" fill="hold" grpId="4" nodeType="afterEffect">
                                  <p:stCondLst>
                                    <p:cond delay="0"/>
                                  </p:stCondLst>
                                  <p:iterate>
                                    <p:tmAbs val="0"/>
                                  </p:iterate>
                                  <p:childTnLst>
                                    <p:animEffect transition="out" filter="fade">
                                      <p:cBhvr>
                                        <p:cTn id="20" dur="1000" fill="hold"/>
                                        <p:tgtEl>
                                          <p:spTgt spid="214"/>
                                        </p:tgtEl>
                                      </p:cBhvr>
                                    </p:animEffect>
                                    <p:set>
                                      <p:cBhvr>
                                        <p:cTn id="21" fill="hold">
                                          <p:stCondLst>
                                            <p:cond delay="1000"/>
                                          </p:stCondLst>
                                        </p:cTn>
                                        <p:tgtEl>
                                          <p:spTgt spid="214"/>
                                        </p:tgtEl>
                                        <p:attrNameLst>
                                          <p:attrName>style.visibility</p:attrName>
                                        </p:attrNameLst>
                                      </p:cBhvr>
                                      <p:to>
                                        <p:strVal val="hidden"/>
                                      </p:to>
                                    </p:set>
                                  </p:childTnLst>
                                </p:cTn>
                              </p:par>
                            </p:childTnLst>
                          </p:cTn>
                        </p:par>
                        <p:par>
                          <p:cTn id="22" fill="hold">
                            <p:stCondLst>
                              <p:cond delay="4300"/>
                            </p:stCondLst>
                            <p:childTnLst>
                              <p:par>
                                <p:cTn id="23" presetID="10" presetClass="exit" fill="hold" grpId="5" nodeType="afterEffect">
                                  <p:stCondLst>
                                    <p:cond delay="300"/>
                                  </p:stCondLst>
                                  <p:iterate>
                                    <p:tmAbs val="0"/>
                                  </p:iterate>
                                  <p:childTnLst>
                                    <p:animEffect transition="out" filter="fade">
                                      <p:cBhvr>
                                        <p:cTn id="24" dur="300" fill="hold"/>
                                        <p:tgtEl>
                                          <p:spTgt spid="215"/>
                                        </p:tgtEl>
                                      </p:cBhvr>
                                    </p:animEffect>
                                    <p:set>
                                      <p:cBhvr>
                                        <p:cTn id="25" fill="hold">
                                          <p:stCondLst>
                                            <p:cond delay="300"/>
                                          </p:stCondLst>
                                        </p:cTn>
                                        <p:tgtEl>
                                          <p:spTgt spid="215"/>
                                        </p:tgtEl>
                                        <p:attrNameLst>
                                          <p:attrName>style.visibility</p:attrName>
                                        </p:attrNameLst>
                                      </p:cBhvr>
                                      <p:to>
                                        <p:strVal val="hidden"/>
                                      </p:to>
                                    </p:set>
                                  </p:childTnLst>
                                </p:cTn>
                              </p:par>
                            </p:childTnLst>
                          </p:cTn>
                        </p:par>
                        <p:par>
                          <p:cTn id="26" fill="hold">
                            <p:stCondLst>
                              <p:cond delay="4900"/>
                            </p:stCondLst>
                            <p:childTnLst>
                              <p:par>
                                <p:cTn id="27" presetID="38" presetClass="exit" presetSubtype="0" accel="50000" fill="hold" grpId="4" nodeType="afterEffect">
                                  <p:stCondLst>
                                    <p:cond delay="0"/>
                                  </p:stCondLst>
                                  <p:iterate type="lt">
                                    <p:tmPct val="50000"/>
                                  </p:iterate>
                                  <p:childTnLst>
                                    <p:anim calcmode="lin" valueType="num">
                                      <p:cBhvr>
                                        <p:cTn id="28" dur="150">
                                          <p:stCondLst>
                                            <p:cond delay="0"/>
                                          </p:stCondLst>
                                        </p:cTn>
                                        <p:tgtEl>
                                          <p:spTgt spid="216"/>
                                        </p:tgtEl>
                                        <p:attrNameLst>
                                          <p:attrName>style.rotation</p:attrName>
                                        </p:attrNameLst>
                                      </p:cBhvr>
                                      <p:tavLst>
                                        <p:tav tm="0">
                                          <p:val>
                                            <p:fltVal val="0"/>
                                          </p:val>
                                        </p:tav>
                                        <p:tav tm="100000">
                                          <p:val>
                                            <p:fltVal val="45"/>
                                          </p:val>
                                        </p:tav>
                                      </p:tavLst>
                                    </p:anim>
                                    <p:anim calcmode="lin" valueType="num">
                                      <p:cBhvr>
                                        <p:cTn id="29" dur="150">
                                          <p:stCondLst>
                                            <p:cond delay="0"/>
                                          </p:stCondLst>
                                        </p:cTn>
                                        <p:tgtEl>
                                          <p:spTgt spid="216"/>
                                        </p:tgtEl>
                                        <p:attrNameLst>
                                          <p:attrName>ppt_y</p:attrName>
                                        </p:attrNameLst>
                                      </p:cBhvr>
                                      <p:tavLst>
                                        <p:tav tm="0">
                                          <p:val>
                                            <p:strVal val="ppt_y"/>
                                          </p:val>
                                        </p:tav>
                                        <p:tav tm="100000">
                                          <p:val>
                                            <p:strVal val="ppt_y+1"/>
                                          </p:val>
                                        </p:tav>
                                      </p:tavLst>
                                    </p:anim>
                                    <p:set>
                                      <p:cBhvr>
                                        <p:cTn id="30" dur="1" fill="hold">
                                          <p:stCondLst>
                                            <p:cond delay="149"/>
                                          </p:stCondLst>
                                        </p:cTn>
                                        <p:tgtEl>
                                          <p:spTgt spid="2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 grpId="4" animBg="1" advAuto="0"/>
      <p:bldP spid="215" grpId="2" animBg="1" advAuto="0"/>
      <p:bldP spid="215" grpId="5" animBg="1" advAuto="0"/>
      <p:bldP spid="216" grpId="3" animBg="1" advAuto="0"/>
      <p:bldP spid="216" grpId="4"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Schermata 2024-04-19 alle 05.45.58.png" descr="Schermata 2024-04-19 alle 05.45.58.png"/>
          <p:cNvPicPr>
            <a:picLocks noChangeAspect="1"/>
          </p:cNvPicPr>
          <p:nvPr/>
        </p:nvPicPr>
        <p:blipFill>
          <a:blip r:embed="rId2"/>
          <a:stretch>
            <a:fillRect/>
          </a:stretch>
        </p:blipFill>
        <p:spPr>
          <a:xfrm>
            <a:off x="3653036" y="761999"/>
            <a:ext cx="16840201" cy="5422901"/>
          </a:xfrm>
          <a:prstGeom prst="rect">
            <a:avLst/>
          </a:prstGeom>
          <a:ln w="12700">
            <a:miter lim="400000"/>
          </a:ln>
        </p:spPr>
      </p:pic>
      <p:sp>
        <p:nvSpPr>
          <p:cNvPr id="219" name="Take global figures for 66,388 awards for cancer research 2016-20:…"/>
          <p:cNvSpPr txBox="1"/>
          <p:nvPr/>
        </p:nvSpPr>
        <p:spPr>
          <a:xfrm>
            <a:off x="2467897" y="6747621"/>
            <a:ext cx="19448206" cy="25728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20000"/>
              </a:lnSpc>
              <a:spcBef>
                <a:spcPts val="0"/>
              </a:spcBef>
              <a:defRPr sz="4600" b="1">
                <a:solidFill>
                  <a:srgbClr val="575693"/>
                </a:solidFill>
                <a:uFill>
                  <a:solidFill>
                    <a:srgbClr val="000000"/>
                  </a:solidFill>
                </a:uFill>
              </a:defRPr>
            </a:pPr>
            <a:r>
              <a:rPr dirty="0"/>
              <a:t>Take global figures for 66,388 awards for cancer research 2016-20:</a:t>
            </a:r>
          </a:p>
          <a:p>
            <a:pPr algn="ctr" defTabSz="449580">
              <a:lnSpc>
                <a:spcPct val="120000"/>
              </a:lnSpc>
              <a:spcBef>
                <a:spcPts val="0"/>
              </a:spcBef>
              <a:defRPr sz="4600" b="1">
                <a:solidFill>
                  <a:srgbClr val="575693"/>
                </a:solidFill>
                <a:uFill>
                  <a:solidFill>
                    <a:srgbClr val="000000"/>
                  </a:solidFill>
                </a:uFill>
              </a:defRPr>
            </a:pPr>
            <a:r>
              <a:rPr dirty="0"/>
              <a:t>Pancreas got </a:t>
            </a:r>
            <a:r>
              <a:rPr dirty="0">
                <a:solidFill>
                  <a:srgbClr val="000000"/>
                </a:solidFill>
              </a:rPr>
              <a:t>US$ 834 millions</a:t>
            </a:r>
            <a:r>
              <a:rPr dirty="0"/>
              <a:t> vs Breast at </a:t>
            </a:r>
            <a:r>
              <a:rPr dirty="0">
                <a:solidFill>
                  <a:srgbClr val="000000"/>
                </a:solidFill>
              </a:rPr>
              <a:t>US$ 2.7 billions</a:t>
            </a:r>
            <a:r>
              <a:rPr dirty="0"/>
              <a:t>,</a:t>
            </a:r>
          </a:p>
          <a:p>
            <a:pPr algn="ctr" defTabSz="449580">
              <a:lnSpc>
                <a:spcPct val="120000"/>
              </a:lnSpc>
              <a:spcBef>
                <a:spcPts val="0"/>
              </a:spcBef>
              <a:defRPr sz="4600" b="1">
                <a:solidFill>
                  <a:srgbClr val="575693"/>
                </a:solidFill>
                <a:uFill>
                  <a:solidFill>
                    <a:srgbClr val="000000"/>
                  </a:solidFill>
                </a:uFill>
              </a:defRPr>
            </a:pPr>
            <a:r>
              <a:rPr dirty="0"/>
              <a:t>even though it is a far more lethal disease and it’s on the rise.</a:t>
            </a:r>
          </a:p>
        </p:txBody>
      </p:sp>
      <p:sp>
        <p:nvSpPr>
          <p:cNvPr id="220" name="According to the UK National Cancer Research Institute, it only receives on average 2% of the UK cancer research budget.…"/>
          <p:cNvSpPr txBox="1"/>
          <p:nvPr/>
        </p:nvSpPr>
        <p:spPr>
          <a:xfrm>
            <a:off x="2467897" y="10260336"/>
            <a:ext cx="19448206" cy="25728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20000"/>
              </a:lnSpc>
              <a:spcBef>
                <a:spcPts val="0"/>
              </a:spcBef>
              <a:defRPr sz="4600" b="1">
                <a:solidFill>
                  <a:srgbClr val="575693"/>
                </a:solidFill>
                <a:uFill>
                  <a:solidFill>
                    <a:srgbClr val="000000"/>
                  </a:solidFill>
                </a:uFill>
              </a:defRPr>
            </a:pPr>
            <a:r>
              <a:rPr lang="en-GB" sz="4600" dirty="0"/>
              <a:t>Recent geopolitical upheavals both in the US and in Europe are threatening potentially life-saving public cancer research funds even further.</a:t>
            </a:r>
            <a:endParaRPr dirty="0"/>
          </a:p>
        </p:txBody>
      </p:sp>
      <p:sp>
        <p:nvSpPr>
          <p:cNvPr id="221" name="Rettangolo"/>
          <p:cNvSpPr/>
          <p:nvPr/>
        </p:nvSpPr>
        <p:spPr>
          <a:xfrm>
            <a:off x="23119666" y="12619976"/>
            <a:ext cx="583777" cy="426488"/>
          </a:xfrm>
          <a:prstGeom prst="rect">
            <a:avLst/>
          </a:prstGeom>
          <a:solidFill>
            <a:srgbClr val="FFFFFF"/>
          </a:solidFill>
          <a:ln w="12700">
            <a:miter lim="400000"/>
          </a:ln>
        </p:spPr>
        <p:txBody>
          <a:bodyPr lIns="50800" tIns="50800" rIns="50800" bIns="50800" anchor="ctr"/>
          <a:lstStyle/>
          <a:p>
            <a:pPr algn="ctr" defTabSz="825500">
              <a:lnSpc>
                <a:spcPct val="100000"/>
              </a:lnSpc>
              <a:spcBef>
                <a:spcPts val="0"/>
              </a:spcBef>
              <a:defRPr sz="3200" b="1">
                <a:solidFill>
                  <a:srgbClr val="FFFFFF"/>
                </a:solidFill>
              </a:defRPr>
            </a:pPr>
            <a:endParaRPr/>
          </a:p>
        </p:txBody>
      </p:sp>
      <p:sp>
        <p:nvSpPr>
          <p:cNvPr id="2" name="Rectangle 1">
            <a:extLst>
              <a:ext uri="{FF2B5EF4-FFF2-40B4-BE49-F238E27FC236}">
                <a16:creationId xmlns:a16="http://schemas.microsoft.com/office/drawing/2014/main" id="{4B34A1F1-3918-1D40-C975-7522B9DC3E09}"/>
              </a:ext>
            </a:extLst>
          </p:cNvPr>
          <p:cNvSpPr/>
          <p:nvPr/>
        </p:nvSpPr>
        <p:spPr>
          <a:xfrm>
            <a:off x="4114800" y="5499100"/>
            <a:ext cx="1689100" cy="685800"/>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200" b="1" i="0" u="none" strike="noStrike" cap="none" spc="0" normalizeH="0" baseline="0">
              <a:ln>
                <a:noFill/>
              </a:ln>
              <a:solidFill>
                <a:srgbClr val="FFFFFF"/>
              </a:solidFill>
              <a:effectLst/>
              <a:uFillTx/>
              <a:latin typeface="+mn-lt"/>
              <a:ea typeface="+mn-ea"/>
              <a:cs typeface="+mn-cs"/>
              <a:sym typeface="Arial"/>
            </a:endParaRP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218"/>
                                        </p:tgtEl>
                                        <p:attrNameLst>
                                          <p:attrName>style.visibility</p:attrName>
                                        </p:attrNameLst>
                                      </p:cBhvr>
                                      <p:to>
                                        <p:strVal val="visible"/>
                                      </p:to>
                                    </p:set>
                                    <p:animEffect transition="in" filter="fade">
                                      <p:cBhvr>
                                        <p:cTn id="7" dur="150"/>
                                        <p:tgtEl>
                                          <p:spTgt spid="218"/>
                                        </p:tgtEl>
                                      </p:cBhvr>
                                    </p:animEffect>
                                  </p:childTnLst>
                                </p:cTn>
                              </p:par>
                            </p:childTnLst>
                          </p:cTn>
                        </p:par>
                        <p:par>
                          <p:cTn id="8" fill="hold">
                            <p:stCondLst>
                              <p:cond delay="150"/>
                            </p:stCondLst>
                            <p:childTnLst>
                              <p:par>
                                <p:cTn id="9" presetID="10" presetClass="entr" fill="hold" grpId="0" nodeType="afterEffect">
                                  <p:stCondLst>
                                    <p:cond delay="50"/>
                                  </p:stCondLst>
                                  <p:iterate>
                                    <p:tmAbs val="0"/>
                                  </p:iterate>
                                  <p:childTnLst>
                                    <p:set>
                                      <p:cBhvr>
                                        <p:cTn id="10" fill="hold"/>
                                        <p:tgtEl>
                                          <p:spTgt spid="219"/>
                                        </p:tgtEl>
                                        <p:attrNameLst>
                                          <p:attrName>style.visibility</p:attrName>
                                        </p:attrNameLst>
                                      </p:cBhvr>
                                      <p:to>
                                        <p:strVal val="visible"/>
                                      </p:to>
                                    </p:set>
                                    <p:animEffect transition="in" filter="fade">
                                      <p:cBhvr>
                                        <p:cTn id="11" dur="750"/>
                                        <p:tgtEl>
                                          <p:spTgt spid="219"/>
                                        </p:tgtEl>
                                      </p:cBhvr>
                                    </p:animEffect>
                                  </p:childTnLst>
                                </p:cTn>
                              </p:par>
                            </p:childTnLst>
                          </p:cTn>
                        </p:par>
                        <p:par>
                          <p:cTn id="12" fill="hold">
                            <p:stCondLst>
                              <p:cond delay="950"/>
                            </p:stCondLst>
                            <p:childTnLst>
                              <p:par>
                                <p:cTn id="13" presetID="10" presetClass="entr" fill="hold" grpId="0" nodeType="afterEffect">
                                  <p:stCondLst>
                                    <p:cond delay="0"/>
                                  </p:stCondLst>
                                  <p:iterate>
                                    <p:tmAbs val="0"/>
                                  </p:iterate>
                                  <p:childTnLst>
                                    <p:set>
                                      <p:cBhvr>
                                        <p:cTn id="14" fill="hold"/>
                                        <p:tgtEl>
                                          <p:spTgt spid="220"/>
                                        </p:tgtEl>
                                        <p:attrNameLst>
                                          <p:attrName>style.visibility</p:attrName>
                                        </p:attrNameLst>
                                      </p:cBhvr>
                                      <p:to>
                                        <p:strVal val="visible"/>
                                      </p:to>
                                    </p:set>
                                    <p:animEffect transition="in" filter="fade">
                                      <p:cBhvr>
                                        <p:cTn id="15" dur="750"/>
                                        <p:tgtEl>
                                          <p:spTgt spid="220"/>
                                        </p:tgtEl>
                                      </p:cBhvr>
                                    </p:animEffect>
                                  </p:childTnLst>
                                </p:cTn>
                              </p:par>
                            </p:childTnLst>
                          </p:cTn>
                        </p:par>
                        <p:par>
                          <p:cTn id="16" fill="hold">
                            <p:stCondLst>
                              <p:cond delay="1700"/>
                            </p:stCondLst>
                            <p:childTnLst>
                              <p:par>
                                <p:cTn id="17" presetID="9" presetClass="emph" fill="hold" grpId="0" nodeType="afterEffect">
                                  <p:stCondLst>
                                    <p:cond delay="0"/>
                                  </p:stCondLst>
                                  <p:childTnLst>
                                    <p:set>
                                      <p:cBhvr>
                                        <p:cTn id="18" dur="indefinite" fill="hold"/>
                                        <p:tgtEl>
                                          <p:spTgt spid="221"/>
                                        </p:tgtEl>
                                        <p:attrNameLst>
                                          <p:attrName>style.opacity</p:attrName>
                                        </p:attrNameLst>
                                      </p:cBhvr>
                                      <p:to>
                                        <p:strVal val="0.50"/>
                                      </p:to>
                                    </p:set>
                                    <p:animEffect filter="image" prLst="opacity: 0.50; ">
                                      <p:cBhvr>
                                        <p:cTn id="19" dur="indefinite" fill="hold"/>
                                        <p:tgtEl>
                                          <p:spTgt spid="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 grpId="0" animBg="1" advAuto="0"/>
      <p:bldP spid="219" grpId="0" animBg="1" advAuto="0"/>
      <p:bldP spid="220" grpId="0" animBg="1" advAuto="0"/>
      <p:bldP spid="221"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descr="Immagine">
            <a:extLst>
              <a:ext uri="{FF2B5EF4-FFF2-40B4-BE49-F238E27FC236}">
                <a16:creationId xmlns:a16="http://schemas.microsoft.com/office/drawing/2014/main" id="{C9F6A6AA-7736-7317-B8D8-8D5E8CF25221}"/>
              </a:ext>
            </a:extLst>
          </p:cNvPr>
          <p:cNvPicPr>
            <a:picLocks noChangeAspect="1"/>
          </p:cNvPicPr>
          <p:nvPr/>
        </p:nvPicPr>
        <p:blipFill>
          <a:blip r:embed="rId3"/>
          <a:stretch>
            <a:fillRect/>
          </a:stretch>
        </p:blipFill>
        <p:spPr>
          <a:xfrm>
            <a:off x="0" y="2254989"/>
            <a:ext cx="24384000" cy="11461011"/>
          </a:xfrm>
          <a:prstGeom prst="rect">
            <a:avLst/>
          </a:prstGeom>
          <a:ln w="12700">
            <a:miter lim="400000"/>
          </a:ln>
        </p:spPr>
      </p:pic>
      <p:sp>
        <p:nvSpPr>
          <p:cNvPr id="3" name="Where is our problem?">
            <a:extLst>
              <a:ext uri="{FF2B5EF4-FFF2-40B4-BE49-F238E27FC236}">
                <a16:creationId xmlns:a16="http://schemas.microsoft.com/office/drawing/2014/main" id="{9B473AC1-C483-C0E7-6938-5511FC7E53EA}"/>
              </a:ext>
            </a:extLst>
          </p:cNvPr>
          <p:cNvSpPr txBox="1"/>
          <p:nvPr/>
        </p:nvSpPr>
        <p:spPr>
          <a:xfrm>
            <a:off x="1913979" y="1500529"/>
            <a:ext cx="12449136" cy="9889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ctr" defTabSz="449580">
              <a:lnSpc>
                <a:spcPct val="100000"/>
              </a:lnSpc>
              <a:spcBef>
                <a:spcPts val="0"/>
              </a:spcBef>
              <a:defRPr sz="12100" b="1">
                <a:solidFill>
                  <a:srgbClr val="FFFFFF"/>
                </a:solidFill>
                <a:uFill>
                  <a:solidFill>
                    <a:srgbClr val="000000"/>
                  </a:solidFill>
                </a:uFill>
              </a:defRPr>
            </a:lvl1pPr>
          </a:lstStyle>
          <a:p>
            <a:r>
              <a:rPr lang="it-IT" sz="4400" b="0" dirty="0">
                <a:solidFill>
                  <a:schemeClr val="tx1"/>
                </a:solidFill>
              </a:rPr>
              <a:t>“</a:t>
            </a:r>
            <a:r>
              <a:rPr lang="it-IT" sz="4400" b="0" i="1" dirty="0" err="1">
                <a:solidFill>
                  <a:schemeClr val="tx1"/>
                </a:solidFill>
              </a:rPr>
              <a:t>While</a:t>
            </a:r>
            <a:r>
              <a:rPr lang="it-IT" sz="4400" b="0" i="1" dirty="0">
                <a:solidFill>
                  <a:schemeClr val="tx1"/>
                </a:solidFill>
              </a:rPr>
              <a:t> </a:t>
            </a:r>
            <a:r>
              <a:rPr lang="it-IT" sz="4400" b="0" i="1" dirty="0" err="1">
                <a:solidFill>
                  <a:schemeClr val="tx1"/>
                </a:solidFill>
              </a:rPr>
              <a:t>our</a:t>
            </a:r>
            <a:r>
              <a:rPr lang="it-IT" sz="4400" b="0" i="1" dirty="0">
                <a:solidFill>
                  <a:schemeClr val="tx1"/>
                </a:solidFill>
              </a:rPr>
              <a:t> ultimate goal </a:t>
            </a:r>
            <a:r>
              <a:rPr lang="it-IT" sz="4400" b="0" i="1" dirty="0" err="1">
                <a:solidFill>
                  <a:schemeClr val="tx1"/>
                </a:solidFill>
              </a:rPr>
              <a:t>is</a:t>
            </a:r>
            <a:r>
              <a:rPr lang="it-IT" sz="4400" b="0" i="1" dirty="0">
                <a:solidFill>
                  <a:schemeClr val="tx1"/>
                </a:solidFill>
              </a:rPr>
              <a:t> to </a:t>
            </a:r>
            <a:r>
              <a:rPr lang="it-IT" sz="4400" b="0" i="1" dirty="0" err="1">
                <a:solidFill>
                  <a:schemeClr val="tx1"/>
                </a:solidFill>
              </a:rPr>
              <a:t>prevent</a:t>
            </a:r>
            <a:r>
              <a:rPr lang="it-IT" sz="4400" b="0" i="1" dirty="0">
                <a:solidFill>
                  <a:schemeClr val="tx1"/>
                </a:solidFill>
              </a:rPr>
              <a:t> and cure </a:t>
            </a:r>
            <a:r>
              <a:rPr lang="it-IT" sz="4400" b="0" i="1" dirty="0" err="1">
                <a:solidFill>
                  <a:schemeClr val="tx1"/>
                </a:solidFill>
              </a:rPr>
              <a:t>cancer</a:t>
            </a:r>
            <a:r>
              <a:rPr lang="it-IT" sz="4400" b="0" i="1" dirty="0">
                <a:solidFill>
                  <a:schemeClr val="tx1"/>
                </a:solidFill>
              </a:rPr>
              <a:t>, </a:t>
            </a:r>
            <a:r>
              <a:rPr lang="it-IT" sz="4400" i="1" dirty="0" err="1">
                <a:solidFill>
                  <a:schemeClr val="tx1"/>
                </a:solidFill>
              </a:rPr>
              <a:t>many</a:t>
            </a:r>
            <a:r>
              <a:rPr lang="it-IT" sz="4400" i="1" dirty="0">
                <a:solidFill>
                  <a:schemeClr val="tx1"/>
                </a:solidFill>
              </a:rPr>
              <a:t> </a:t>
            </a:r>
            <a:r>
              <a:rPr lang="it-IT" sz="4400" i="1" dirty="0" err="1">
                <a:solidFill>
                  <a:schemeClr val="tx1"/>
                </a:solidFill>
              </a:rPr>
              <a:t>don’t</a:t>
            </a:r>
            <a:r>
              <a:rPr lang="it-IT" sz="4400" i="1" dirty="0">
                <a:solidFill>
                  <a:schemeClr val="tx1"/>
                </a:solidFill>
              </a:rPr>
              <a:t> </a:t>
            </a:r>
            <a:r>
              <a:rPr lang="it-IT" sz="4400" i="1" dirty="0" err="1">
                <a:solidFill>
                  <a:schemeClr val="tx1"/>
                </a:solidFill>
              </a:rPr>
              <a:t>understand</a:t>
            </a:r>
            <a:r>
              <a:rPr lang="it-IT" sz="4400" i="1" dirty="0">
                <a:solidFill>
                  <a:schemeClr val="tx1"/>
                </a:solidFill>
              </a:rPr>
              <a:t> the business </a:t>
            </a:r>
            <a:r>
              <a:rPr lang="it-IT" sz="4400" i="1" dirty="0" err="1">
                <a:solidFill>
                  <a:schemeClr val="tx1"/>
                </a:solidFill>
              </a:rPr>
              <a:t>aspects</a:t>
            </a:r>
            <a:r>
              <a:rPr lang="it-IT" sz="4400" i="1" dirty="0">
                <a:solidFill>
                  <a:schemeClr val="tx1"/>
                </a:solidFill>
              </a:rPr>
              <a:t> </a:t>
            </a:r>
            <a:r>
              <a:rPr lang="it-IT" sz="4400" i="1" dirty="0" err="1">
                <a:solidFill>
                  <a:schemeClr val="tx1"/>
                </a:solidFill>
              </a:rPr>
              <a:t>behind</a:t>
            </a:r>
            <a:r>
              <a:rPr lang="it-IT" sz="4400" i="1" dirty="0">
                <a:solidFill>
                  <a:schemeClr val="tx1"/>
                </a:solidFill>
              </a:rPr>
              <a:t> </a:t>
            </a:r>
            <a:r>
              <a:rPr lang="it-IT" sz="4400" i="1" dirty="0" err="1">
                <a:solidFill>
                  <a:schemeClr val="tx1"/>
                </a:solidFill>
              </a:rPr>
              <a:t>achieving</a:t>
            </a:r>
            <a:r>
              <a:rPr lang="it-IT" sz="4400" i="1" dirty="0">
                <a:solidFill>
                  <a:schemeClr val="tx1"/>
                </a:solidFill>
              </a:rPr>
              <a:t> </a:t>
            </a:r>
            <a:r>
              <a:rPr lang="it-IT" sz="4400" i="1" dirty="0" err="1">
                <a:solidFill>
                  <a:schemeClr val="tx1"/>
                </a:solidFill>
              </a:rPr>
              <a:t>that</a:t>
            </a:r>
            <a:r>
              <a:rPr lang="it-IT" sz="4400" i="1" dirty="0">
                <a:solidFill>
                  <a:schemeClr val="tx1"/>
                </a:solidFill>
              </a:rPr>
              <a:t> goal</a:t>
            </a:r>
            <a:r>
              <a:rPr lang="it-IT" sz="4400" b="0" i="1" dirty="0">
                <a:solidFill>
                  <a:schemeClr val="tx1"/>
                </a:solidFill>
              </a:rPr>
              <a:t>. […]</a:t>
            </a:r>
          </a:p>
          <a:p>
            <a:r>
              <a:rPr lang="it-IT" sz="4400" b="0" i="1" dirty="0" err="1">
                <a:solidFill>
                  <a:schemeClr val="tx1"/>
                </a:solidFill>
              </a:rPr>
              <a:t>Any</a:t>
            </a:r>
            <a:r>
              <a:rPr lang="it-IT" sz="4400" b="0" i="1" dirty="0">
                <a:solidFill>
                  <a:schemeClr val="tx1"/>
                </a:solidFill>
              </a:rPr>
              <a:t> </a:t>
            </a:r>
            <a:r>
              <a:rPr lang="it-IT" sz="4400" b="0" i="1" dirty="0" err="1">
                <a:solidFill>
                  <a:schemeClr val="tx1"/>
                </a:solidFill>
              </a:rPr>
              <a:t>researcher</a:t>
            </a:r>
            <a:r>
              <a:rPr lang="it-IT" sz="4400" b="0" i="1" dirty="0">
                <a:solidFill>
                  <a:schemeClr val="tx1"/>
                </a:solidFill>
              </a:rPr>
              <a:t> </a:t>
            </a:r>
            <a:r>
              <a:rPr lang="it-IT" sz="4400" i="1" dirty="0" err="1">
                <a:solidFill>
                  <a:schemeClr val="tx1"/>
                </a:solidFill>
              </a:rPr>
              <a:t>needs</a:t>
            </a:r>
            <a:r>
              <a:rPr lang="it-IT" sz="4400" i="1" dirty="0">
                <a:solidFill>
                  <a:schemeClr val="tx1"/>
                </a:solidFill>
              </a:rPr>
              <a:t> to </a:t>
            </a:r>
            <a:r>
              <a:rPr lang="it-IT" sz="4400" i="1" dirty="0" err="1">
                <a:solidFill>
                  <a:schemeClr val="tx1"/>
                </a:solidFill>
              </a:rPr>
              <a:t>learn</a:t>
            </a:r>
            <a:r>
              <a:rPr lang="it-IT" sz="4400" i="1" dirty="0">
                <a:solidFill>
                  <a:schemeClr val="tx1"/>
                </a:solidFill>
              </a:rPr>
              <a:t> </a:t>
            </a:r>
            <a:r>
              <a:rPr lang="it-IT" sz="4400" i="1" dirty="0" err="1">
                <a:solidFill>
                  <a:schemeClr val="tx1"/>
                </a:solidFill>
              </a:rPr>
              <a:t>how</a:t>
            </a:r>
            <a:r>
              <a:rPr lang="it-IT" sz="4400" i="1" dirty="0">
                <a:solidFill>
                  <a:schemeClr val="tx1"/>
                </a:solidFill>
              </a:rPr>
              <a:t> to work </a:t>
            </a:r>
            <a:r>
              <a:rPr lang="it-IT" sz="4400" i="1" dirty="0" err="1">
                <a:solidFill>
                  <a:schemeClr val="tx1"/>
                </a:solidFill>
              </a:rPr>
              <a:t>outside</a:t>
            </a:r>
            <a:r>
              <a:rPr lang="it-IT" sz="4400" i="1" dirty="0">
                <a:solidFill>
                  <a:schemeClr val="tx1"/>
                </a:solidFill>
              </a:rPr>
              <a:t> of </a:t>
            </a:r>
            <a:r>
              <a:rPr lang="it-IT" sz="4400" i="1" dirty="0" err="1">
                <a:solidFill>
                  <a:schemeClr val="tx1"/>
                </a:solidFill>
              </a:rPr>
              <a:t>academia</a:t>
            </a:r>
            <a:endParaRPr lang="it-IT" sz="4400" i="1" dirty="0">
              <a:solidFill>
                <a:schemeClr val="tx1"/>
              </a:solidFill>
            </a:endParaRPr>
          </a:p>
          <a:p>
            <a:r>
              <a:rPr lang="it-IT" sz="4400" b="0" i="1" dirty="0" err="1">
                <a:solidFill>
                  <a:schemeClr val="tx1"/>
                </a:solidFill>
              </a:rPr>
              <a:t>since</a:t>
            </a:r>
            <a:r>
              <a:rPr lang="it-IT" sz="4400" b="0" i="1" dirty="0">
                <a:solidFill>
                  <a:schemeClr val="tx1"/>
                </a:solidFill>
              </a:rPr>
              <a:t> treatments </a:t>
            </a:r>
            <a:r>
              <a:rPr lang="it-IT" sz="4400" b="0" i="1" dirty="0" err="1">
                <a:solidFill>
                  <a:schemeClr val="tx1"/>
                </a:solidFill>
              </a:rPr>
              <a:t>don’t</a:t>
            </a:r>
            <a:r>
              <a:rPr lang="it-IT" sz="4400" b="0" i="1" dirty="0">
                <a:solidFill>
                  <a:schemeClr val="tx1"/>
                </a:solidFill>
              </a:rPr>
              <a:t> </a:t>
            </a:r>
            <a:r>
              <a:rPr lang="it-IT" sz="4400" b="0" i="1" dirty="0" err="1">
                <a:solidFill>
                  <a:schemeClr val="tx1"/>
                </a:solidFill>
              </a:rPr>
              <a:t>often</a:t>
            </a:r>
            <a:r>
              <a:rPr lang="it-IT" sz="4400" b="0" i="1" dirty="0">
                <a:solidFill>
                  <a:schemeClr val="tx1"/>
                </a:solidFill>
              </a:rPr>
              <a:t> </a:t>
            </a:r>
            <a:r>
              <a:rPr lang="it-IT" sz="4400" b="0" i="1" dirty="0" err="1">
                <a:solidFill>
                  <a:schemeClr val="tx1"/>
                </a:solidFill>
              </a:rPr>
              <a:t>get</a:t>
            </a:r>
            <a:r>
              <a:rPr lang="it-IT" sz="4400" b="0" i="1" dirty="0">
                <a:solidFill>
                  <a:schemeClr val="tx1"/>
                </a:solidFill>
              </a:rPr>
              <a:t> </a:t>
            </a:r>
            <a:r>
              <a:rPr lang="it-IT" sz="4400" b="0" i="1" dirty="0" err="1">
                <a:solidFill>
                  <a:schemeClr val="tx1"/>
                </a:solidFill>
              </a:rPr>
              <a:t>approval</a:t>
            </a:r>
            <a:r>
              <a:rPr lang="it-IT" sz="4400" b="0" i="1" dirty="0">
                <a:solidFill>
                  <a:schemeClr val="tx1"/>
                </a:solidFill>
              </a:rPr>
              <a:t> </a:t>
            </a:r>
          </a:p>
          <a:p>
            <a:r>
              <a:rPr lang="it-IT" sz="4400" b="0" i="1" dirty="0" err="1">
                <a:solidFill>
                  <a:schemeClr val="tx1"/>
                </a:solidFill>
              </a:rPr>
              <a:t>without</a:t>
            </a:r>
            <a:r>
              <a:rPr lang="it-IT" sz="4400" b="0" i="1" dirty="0">
                <a:solidFill>
                  <a:schemeClr val="tx1"/>
                </a:solidFill>
              </a:rPr>
              <a:t> the </a:t>
            </a:r>
            <a:r>
              <a:rPr lang="it-IT" sz="4400" b="0" i="1" dirty="0" err="1">
                <a:solidFill>
                  <a:schemeClr val="tx1"/>
                </a:solidFill>
              </a:rPr>
              <a:t>involvement</a:t>
            </a:r>
            <a:endParaRPr lang="it-IT" sz="4400" b="0" i="1" dirty="0">
              <a:solidFill>
                <a:schemeClr val="tx1"/>
              </a:solidFill>
            </a:endParaRPr>
          </a:p>
          <a:p>
            <a:r>
              <a:rPr lang="it-IT" sz="4400" b="0" i="1" dirty="0">
                <a:solidFill>
                  <a:schemeClr val="tx1"/>
                </a:solidFill>
              </a:rPr>
              <a:t>of a </a:t>
            </a:r>
            <a:r>
              <a:rPr lang="it-IT" sz="4400" b="0" i="1" dirty="0" err="1">
                <a:solidFill>
                  <a:schemeClr val="tx1"/>
                </a:solidFill>
              </a:rPr>
              <a:t>very</a:t>
            </a:r>
            <a:r>
              <a:rPr lang="it-IT" sz="4400" b="0" i="1" dirty="0">
                <a:solidFill>
                  <a:schemeClr val="tx1"/>
                </a:solidFill>
              </a:rPr>
              <a:t> large investment of capital and </a:t>
            </a:r>
            <a:r>
              <a:rPr lang="it-IT" sz="4400" b="0" i="1" dirty="0" err="1">
                <a:solidFill>
                  <a:schemeClr val="tx1"/>
                </a:solidFill>
              </a:rPr>
              <a:t>guidance</a:t>
            </a:r>
            <a:r>
              <a:rPr lang="it-IT" sz="4400" b="0" i="1" dirty="0">
                <a:solidFill>
                  <a:schemeClr val="tx1"/>
                </a:solidFill>
              </a:rPr>
              <a:t> from venture or private equity </a:t>
            </a:r>
            <a:r>
              <a:rPr lang="it-IT" sz="4400" b="0" i="1" dirty="0" err="1">
                <a:solidFill>
                  <a:schemeClr val="tx1"/>
                </a:solidFill>
              </a:rPr>
              <a:t>firms</a:t>
            </a:r>
            <a:r>
              <a:rPr lang="it-IT" sz="4400" b="0" i="1" dirty="0">
                <a:solidFill>
                  <a:schemeClr val="tx1"/>
                </a:solidFill>
              </a:rPr>
              <a:t> </a:t>
            </a:r>
            <a:r>
              <a:rPr lang="it-IT" sz="4400" b="0" i="1" dirty="0" err="1">
                <a:solidFill>
                  <a:schemeClr val="tx1"/>
                </a:solidFill>
              </a:rPr>
              <a:t>as</a:t>
            </a:r>
            <a:r>
              <a:rPr lang="it-IT" sz="4400" b="0" i="1" dirty="0">
                <a:solidFill>
                  <a:schemeClr val="tx1"/>
                </a:solidFill>
              </a:rPr>
              <a:t> </a:t>
            </a:r>
            <a:r>
              <a:rPr lang="it-IT" sz="4400" b="0" i="1" dirty="0" err="1">
                <a:solidFill>
                  <a:schemeClr val="tx1"/>
                </a:solidFill>
              </a:rPr>
              <a:t>well</a:t>
            </a:r>
            <a:r>
              <a:rPr lang="it-IT" sz="4400" b="0" i="1" dirty="0">
                <a:solidFill>
                  <a:schemeClr val="tx1"/>
                </a:solidFill>
              </a:rPr>
              <a:t> </a:t>
            </a:r>
            <a:r>
              <a:rPr lang="it-IT" sz="4400" b="0" i="1" dirty="0" err="1">
                <a:solidFill>
                  <a:schemeClr val="tx1"/>
                </a:solidFill>
              </a:rPr>
              <a:t>as</a:t>
            </a:r>
            <a:r>
              <a:rPr lang="it-IT" sz="4400" b="0" i="1" dirty="0">
                <a:solidFill>
                  <a:schemeClr val="tx1"/>
                </a:solidFill>
              </a:rPr>
              <a:t> </a:t>
            </a:r>
            <a:r>
              <a:rPr lang="it-IT" sz="4400" b="0" i="1" dirty="0" err="1">
                <a:solidFill>
                  <a:schemeClr val="tx1"/>
                </a:solidFill>
              </a:rPr>
              <a:t>pharmaceutical</a:t>
            </a:r>
            <a:r>
              <a:rPr lang="it-IT" sz="4400" b="0" i="1" dirty="0">
                <a:solidFill>
                  <a:schemeClr val="tx1"/>
                </a:solidFill>
              </a:rPr>
              <a:t> companies.</a:t>
            </a:r>
            <a:r>
              <a:rPr lang="it-IT" sz="4400" b="0" dirty="0">
                <a:solidFill>
                  <a:schemeClr val="tx1"/>
                </a:solidFill>
              </a:rPr>
              <a:t>”</a:t>
            </a:r>
          </a:p>
          <a:p>
            <a:br>
              <a:rPr lang="it-IT" sz="4400" dirty="0">
                <a:solidFill>
                  <a:schemeClr val="tx1"/>
                </a:solidFill>
              </a:rPr>
            </a:br>
            <a:endParaRPr lang="it-IT" sz="4400" dirty="0">
              <a:solidFill>
                <a:schemeClr val="tx1"/>
              </a:solidFill>
            </a:endParaRPr>
          </a:p>
          <a:p>
            <a:r>
              <a:rPr lang="it-IT" sz="3600" b="0" dirty="0">
                <a:solidFill>
                  <a:schemeClr val="bg1"/>
                </a:solidFill>
              </a:rPr>
              <a:t>Prof. Michael A. Caligiuri. MD, FAACR, </a:t>
            </a:r>
            <a:r>
              <a:rPr lang="it-IT" sz="3600" b="0" dirty="0" err="1">
                <a:solidFill>
                  <a:schemeClr val="bg1"/>
                </a:solidFill>
              </a:rPr>
              <a:t>Past</a:t>
            </a:r>
            <a:r>
              <a:rPr lang="it-IT" sz="3600" b="0" dirty="0">
                <a:solidFill>
                  <a:schemeClr val="bg1"/>
                </a:solidFill>
              </a:rPr>
              <a:t> </a:t>
            </a:r>
            <a:r>
              <a:rPr lang="it-IT" sz="3600" b="0" dirty="0" err="1">
                <a:solidFill>
                  <a:schemeClr val="bg1"/>
                </a:solidFill>
              </a:rPr>
              <a:t>President</a:t>
            </a:r>
            <a:r>
              <a:rPr lang="it-IT" sz="3600" b="0" dirty="0">
                <a:solidFill>
                  <a:schemeClr val="bg1"/>
                </a:solidFill>
              </a:rPr>
              <a:t> of the AACR, Department of </a:t>
            </a:r>
            <a:r>
              <a:rPr lang="it-IT" sz="3600" b="0" dirty="0" err="1">
                <a:solidFill>
                  <a:schemeClr val="bg1"/>
                </a:solidFill>
              </a:rPr>
              <a:t>Hematology</a:t>
            </a:r>
            <a:r>
              <a:rPr lang="it-IT" sz="3600" b="0" dirty="0">
                <a:solidFill>
                  <a:schemeClr val="bg1"/>
                </a:solidFill>
              </a:rPr>
              <a:t> &amp; </a:t>
            </a:r>
            <a:r>
              <a:rPr lang="it-IT" sz="3600" b="0" dirty="0" err="1">
                <a:solidFill>
                  <a:schemeClr val="bg1"/>
                </a:solidFill>
              </a:rPr>
              <a:t>Hematopoietic</a:t>
            </a:r>
            <a:r>
              <a:rPr lang="it-IT" sz="3600" b="0" dirty="0">
                <a:solidFill>
                  <a:schemeClr val="bg1"/>
                </a:solidFill>
              </a:rPr>
              <a:t> Cell </a:t>
            </a:r>
            <a:r>
              <a:rPr lang="it-IT" sz="3600" b="0" dirty="0" err="1">
                <a:solidFill>
                  <a:schemeClr val="bg1"/>
                </a:solidFill>
              </a:rPr>
              <a:t>Transplantation</a:t>
            </a:r>
            <a:r>
              <a:rPr lang="it-IT" sz="3600" b="0" dirty="0">
                <a:solidFill>
                  <a:schemeClr val="bg1"/>
                </a:solidFill>
              </a:rPr>
              <a:t>, City of Hope.</a:t>
            </a:r>
          </a:p>
        </p:txBody>
      </p:sp>
      <p:pic>
        <p:nvPicPr>
          <p:cNvPr id="6" name="Immagine 5">
            <a:extLst>
              <a:ext uri="{FF2B5EF4-FFF2-40B4-BE49-F238E27FC236}">
                <a16:creationId xmlns:a16="http://schemas.microsoft.com/office/drawing/2014/main" id="{898466EF-56D2-9DA6-9DDB-55E09A0B26D7}"/>
              </a:ext>
            </a:extLst>
          </p:cNvPr>
          <p:cNvPicPr>
            <a:picLocks noChangeAspect="1"/>
          </p:cNvPicPr>
          <p:nvPr/>
        </p:nvPicPr>
        <p:blipFill rotWithShape="1">
          <a:blip r:embed="rId4">
            <a:extLst>
              <a:ext uri="{28A0092B-C50C-407E-A947-70E740481C1C}">
                <a14:useLocalDpi xmlns:a14="http://schemas.microsoft.com/office/drawing/2010/main" val="0"/>
              </a:ext>
            </a:extLst>
          </a:blip>
          <a:srcRect l="24066" r="23683"/>
          <a:stretch/>
        </p:blipFill>
        <p:spPr>
          <a:xfrm>
            <a:off x="15951200" y="1331843"/>
            <a:ext cx="6902175" cy="9907360"/>
          </a:xfrm>
          <a:prstGeom prst="rect">
            <a:avLst/>
          </a:prstGeom>
        </p:spPr>
      </p:pic>
    </p:spTree>
    <p:extLst>
      <p:ext uri="{BB962C8B-B14F-4D97-AF65-F5344CB8AC3E}">
        <p14:creationId xmlns:p14="http://schemas.microsoft.com/office/powerpoint/2010/main" val="297828577"/>
      </p:ext>
    </p:extLst>
  </p:cSld>
  <p:clrMapOvr>
    <a:masterClrMapping/>
  </p:clrMapOvr>
  <mc:AlternateContent xmlns:mc="http://schemas.openxmlformats.org/markup-compatibility/2006" xmlns:p14="http://schemas.microsoft.com/office/powerpoint/2010/main">
    <mc:Choice Requires="p14">
      <p:transition p14:dur="30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2"/>
                                        </p:tgtEl>
                                        <p:attrNameLst>
                                          <p:attrName>style.visibility</p:attrName>
                                        </p:attrNameLst>
                                      </p:cBhvr>
                                      <p:to>
                                        <p:strVal val="visible"/>
                                      </p:to>
                                    </p:set>
                                    <p:animEffect transition="in" filter="fade">
                                      <p:cBhvr>
                                        <p:cTn id="7" dur="150"/>
                                        <p:tgtEl>
                                          <p:spTgt spid="2"/>
                                        </p:tgtEl>
                                      </p:cBhvr>
                                    </p:animEffect>
                                  </p:childTnLst>
                                </p:cTn>
                              </p:par>
                            </p:childTnLst>
                          </p:cTn>
                        </p:par>
                        <p:par>
                          <p:cTn id="8" fill="hold">
                            <p:stCondLst>
                              <p:cond delay="150"/>
                            </p:stCondLst>
                            <p:childTnLst>
                              <p:par>
                                <p:cTn id="9" presetID="10" presetClass="entr" presetSubtype="0" fill="hold" grpId="0" nodeType="afterEffect">
                                  <p:stCondLst>
                                    <p:cond delay="0"/>
                                  </p:stCondLst>
                                  <p:iterate type="lt">
                                    <p:tmPct val="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300"/>
                                        <p:tgtEl>
                                          <p:spTgt spid="3"/>
                                        </p:tgtEl>
                                      </p:cBhvr>
                                    </p:animEffect>
                                  </p:childTnLst>
                                </p:cTn>
                              </p:par>
                            </p:childTnLst>
                          </p:cTn>
                        </p:par>
                        <p:par>
                          <p:cTn id="12" fill="hold">
                            <p:stCondLst>
                              <p:cond delay="45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3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468CE-734F-15AB-3A4A-BA2BDE92DCCA}"/>
            </a:ext>
          </a:extLst>
        </p:cNvPr>
        <p:cNvGrpSpPr/>
        <p:nvPr/>
      </p:nvGrpSpPr>
      <p:grpSpPr>
        <a:xfrm>
          <a:off x="0" y="0"/>
          <a:ext cx="0" cy="0"/>
          <a:chOff x="0" y="0"/>
          <a:chExt cx="0" cy="0"/>
        </a:xfrm>
      </p:grpSpPr>
      <p:pic>
        <p:nvPicPr>
          <p:cNvPr id="228" name="Immagine" descr="Immagine">
            <a:extLst>
              <a:ext uri="{FF2B5EF4-FFF2-40B4-BE49-F238E27FC236}">
                <a16:creationId xmlns:a16="http://schemas.microsoft.com/office/drawing/2014/main" id="{D2E2D171-664A-C45F-A382-D26A0FD3E62C}"/>
              </a:ext>
            </a:extLst>
          </p:cNvPr>
          <p:cNvPicPr>
            <a:picLocks noChangeAspect="1"/>
          </p:cNvPicPr>
          <p:nvPr/>
        </p:nvPicPr>
        <p:blipFill>
          <a:blip r:embed="rId2"/>
          <a:stretch>
            <a:fillRect/>
          </a:stretch>
        </p:blipFill>
        <p:spPr>
          <a:xfrm>
            <a:off x="0" y="2171018"/>
            <a:ext cx="24384000" cy="11544982"/>
          </a:xfrm>
          <a:prstGeom prst="rect">
            <a:avLst/>
          </a:prstGeom>
          <a:ln w="12700">
            <a:miter lim="400000"/>
          </a:ln>
        </p:spPr>
      </p:pic>
      <p:sp>
        <p:nvSpPr>
          <p:cNvPr id="229" name="In fact TAPCA has a vision.">
            <a:extLst>
              <a:ext uri="{FF2B5EF4-FFF2-40B4-BE49-F238E27FC236}">
                <a16:creationId xmlns:a16="http://schemas.microsoft.com/office/drawing/2014/main" id="{BED446B2-FD6C-CC36-0B2A-550679831FCC}"/>
              </a:ext>
            </a:extLst>
          </p:cNvPr>
          <p:cNvSpPr txBox="1"/>
          <p:nvPr/>
        </p:nvSpPr>
        <p:spPr>
          <a:xfrm>
            <a:off x="1540068" y="7760294"/>
            <a:ext cx="21303850" cy="25648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00000"/>
              </a:lnSpc>
              <a:spcBef>
                <a:spcPts val="0"/>
              </a:spcBef>
              <a:defRPr sz="9000" b="1">
                <a:solidFill>
                  <a:srgbClr val="FFFFFF"/>
                </a:solidFill>
                <a:uFill>
                  <a:solidFill>
                    <a:srgbClr val="000000"/>
                  </a:solidFill>
                </a:uFill>
              </a:defRPr>
            </a:pPr>
            <a:r>
              <a:rPr sz="8000" dirty="0"/>
              <a:t>I</a:t>
            </a:r>
            <a:r>
              <a:rPr lang="it-IT" sz="8000" dirty="0"/>
              <a:t>t’s about extending our Patients’ lives, which is our only goal.</a:t>
            </a:r>
            <a:endParaRPr sz="8000" dirty="0"/>
          </a:p>
        </p:txBody>
      </p:sp>
      <p:sp>
        <p:nvSpPr>
          <p:cNvPr id="230" name="It is two-pronged.">
            <a:extLst>
              <a:ext uri="{FF2B5EF4-FFF2-40B4-BE49-F238E27FC236}">
                <a16:creationId xmlns:a16="http://schemas.microsoft.com/office/drawing/2014/main" id="{0B02E725-F8F4-9763-EFB6-BB91AB66FAF8}"/>
              </a:ext>
            </a:extLst>
          </p:cNvPr>
          <p:cNvSpPr txBox="1"/>
          <p:nvPr/>
        </p:nvSpPr>
        <p:spPr>
          <a:xfrm>
            <a:off x="12140665" y="7708255"/>
            <a:ext cx="102656" cy="1487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9000" b="1">
                <a:solidFill>
                  <a:srgbClr val="FFFFFF"/>
                </a:solidFill>
                <a:uFill>
                  <a:solidFill>
                    <a:srgbClr val="000000"/>
                  </a:solidFill>
                </a:uFill>
              </a:defRPr>
            </a:lvl1pPr>
          </a:lstStyle>
          <a:p>
            <a:endParaRPr dirty="0"/>
          </a:p>
        </p:txBody>
      </p:sp>
      <p:sp>
        <p:nvSpPr>
          <p:cNvPr id="3" name="CasellaDiTesto 2">
            <a:extLst>
              <a:ext uri="{FF2B5EF4-FFF2-40B4-BE49-F238E27FC236}">
                <a16:creationId xmlns:a16="http://schemas.microsoft.com/office/drawing/2014/main" id="{A636879B-8B9C-2D9A-A6B4-AA775DD21A93}"/>
              </a:ext>
            </a:extLst>
          </p:cNvPr>
          <p:cNvSpPr txBox="1"/>
          <p:nvPr/>
        </p:nvSpPr>
        <p:spPr>
          <a:xfrm>
            <a:off x="1183105" y="2804160"/>
            <a:ext cx="21915120" cy="23083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it-IT" sz="8000" b="1" i="1" dirty="0">
                <a:solidFill>
                  <a:schemeClr val="tx1"/>
                </a:solidFill>
              </a:rPr>
              <a:t>Prof. Caligiuri’s talk is not about </a:t>
            </a:r>
            <a:br>
              <a:rPr lang="it-IT" sz="8000" b="1" i="1" dirty="0">
                <a:solidFill>
                  <a:schemeClr val="tx1"/>
                </a:solidFill>
              </a:rPr>
            </a:br>
            <a:r>
              <a:rPr lang="it-IT" sz="8000" b="1" i="1" dirty="0">
                <a:solidFill>
                  <a:schemeClr val="tx1"/>
                </a:solidFill>
              </a:rPr>
              <a:t>financial gains. </a:t>
            </a:r>
          </a:p>
        </p:txBody>
      </p:sp>
    </p:spTree>
    <p:extLst>
      <p:ext uri="{BB962C8B-B14F-4D97-AF65-F5344CB8AC3E}">
        <p14:creationId xmlns:p14="http://schemas.microsoft.com/office/powerpoint/2010/main" val="1554011690"/>
      </p:ext>
    </p:extLst>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228"/>
                                        </p:tgtEl>
                                        <p:attrNameLst>
                                          <p:attrName>style.visibility</p:attrName>
                                        </p:attrNameLst>
                                      </p:cBhvr>
                                      <p:to>
                                        <p:strVal val="visible"/>
                                      </p:to>
                                    </p:set>
                                    <p:animEffect transition="in" filter="fade">
                                      <p:cBhvr>
                                        <p:cTn id="7" dur="500"/>
                                        <p:tgtEl>
                                          <p:spTgt spid="22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29"/>
                                        </p:tgtEl>
                                        <p:attrNameLst>
                                          <p:attrName>style.visibility</p:attrName>
                                        </p:attrNameLst>
                                      </p:cBhvr>
                                      <p:to>
                                        <p:strVal val="visible"/>
                                      </p:to>
                                    </p:set>
                                    <p:anim calcmode="lin" valueType="num">
                                      <p:cBhvr>
                                        <p:cTn id="11" dur="500" fill="hold"/>
                                        <p:tgtEl>
                                          <p:spTgt spid="229"/>
                                        </p:tgtEl>
                                        <p:attrNameLst>
                                          <p:attrName>ppt_w</p:attrName>
                                        </p:attrNameLst>
                                      </p:cBhvr>
                                      <p:tavLst>
                                        <p:tav tm="0">
                                          <p:val>
                                            <p:fltVal val="0"/>
                                          </p:val>
                                        </p:tav>
                                        <p:tav tm="100000">
                                          <p:val>
                                            <p:strVal val="#ppt_w"/>
                                          </p:val>
                                        </p:tav>
                                      </p:tavLst>
                                    </p:anim>
                                    <p:anim calcmode="lin" valueType="num">
                                      <p:cBhvr>
                                        <p:cTn id="12" dur="500" fill="hold"/>
                                        <p:tgtEl>
                                          <p:spTgt spid="229"/>
                                        </p:tgtEl>
                                        <p:attrNameLst>
                                          <p:attrName>ppt_h</p:attrName>
                                        </p:attrNameLst>
                                      </p:cBhvr>
                                      <p:tavLst>
                                        <p:tav tm="0">
                                          <p:val>
                                            <p:fltVal val="0"/>
                                          </p:val>
                                        </p:tav>
                                        <p:tav tm="100000">
                                          <p:val>
                                            <p:strVal val="#ppt_h"/>
                                          </p:val>
                                        </p:tav>
                                      </p:tavLst>
                                    </p:anim>
                                    <p:animEffect transition="in" filter="fade">
                                      <p:cBhvr>
                                        <p:cTn id="13" dur="500"/>
                                        <p:tgtEl>
                                          <p:spTgt spid="229"/>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30"/>
                                        </p:tgtEl>
                                        <p:attrNameLst>
                                          <p:attrName>style.visibility</p:attrName>
                                        </p:attrNameLst>
                                      </p:cBhvr>
                                      <p:to>
                                        <p:strVal val="visible"/>
                                      </p:to>
                                    </p:set>
                                    <p:anim calcmode="lin" valueType="num">
                                      <p:cBhvr>
                                        <p:cTn id="17" dur="2500" fill="hold"/>
                                        <p:tgtEl>
                                          <p:spTgt spid="230"/>
                                        </p:tgtEl>
                                        <p:attrNameLst>
                                          <p:attrName>ppt_w</p:attrName>
                                        </p:attrNameLst>
                                      </p:cBhvr>
                                      <p:tavLst>
                                        <p:tav tm="0">
                                          <p:val>
                                            <p:fltVal val="0"/>
                                          </p:val>
                                        </p:tav>
                                        <p:tav tm="100000">
                                          <p:val>
                                            <p:strVal val="#ppt_w"/>
                                          </p:val>
                                        </p:tav>
                                      </p:tavLst>
                                    </p:anim>
                                    <p:anim calcmode="lin" valueType="num">
                                      <p:cBhvr>
                                        <p:cTn id="18" dur="2500" fill="hold"/>
                                        <p:tgtEl>
                                          <p:spTgt spid="230"/>
                                        </p:tgtEl>
                                        <p:attrNameLst>
                                          <p:attrName>ppt_h</p:attrName>
                                        </p:attrNameLst>
                                      </p:cBhvr>
                                      <p:tavLst>
                                        <p:tav tm="0">
                                          <p:val>
                                            <p:fltVal val="0"/>
                                          </p:val>
                                        </p:tav>
                                        <p:tav tm="100000">
                                          <p:val>
                                            <p:strVal val="#ppt_h"/>
                                          </p:val>
                                        </p:tav>
                                      </p:tavLst>
                                    </p:anim>
                                    <p:animEffect transition="in" filter="fade">
                                      <p:cBhvr>
                                        <p:cTn id="19" dur="2500"/>
                                        <p:tgtEl>
                                          <p:spTgt spid="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advAuto="0"/>
      <p:bldP spid="229" grpId="0" animBg="1"/>
      <p:bldP spid="230"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8A11ACCA-C71D-2F54-D242-BF01B85224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122065"/>
            <a:ext cx="24384000" cy="17963571"/>
          </a:xfrm>
          <a:prstGeom prst="rect">
            <a:avLst/>
          </a:prstGeom>
        </p:spPr>
      </p:pic>
      <p:sp>
        <p:nvSpPr>
          <p:cNvPr id="6" name="In fact TAPCA has a vision.">
            <a:extLst>
              <a:ext uri="{FF2B5EF4-FFF2-40B4-BE49-F238E27FC236}">
                <a16:creationId xmlns:a16="http://schemas.microsoft.com/office/drawing/2014/main" id="{7DAC6EB7-D499-A469-A50F-41A1AAD0A2EB}"/>
              </a:ext>
            </a:extLst>
          </p:cNvPr>
          <p:cNvSpPr txBox="1"/>
          <p:nvPr/>
        </p:nvSpPr>
        <p:spPr>
          <a:xfrm>
            <a:off x="1706437" y="1679697"/>
            <a:ext cx="20971125" cy="5661037"/>
          </a:xfrm>
          <a:prstGeom prst="rect">
            <a:avLst/>
          </a:prstGeom>
          <a:ln w="12700">
            <a:miter lim="400000"/>
          </a:ln>
          <a:effectLst>
            <a:outerShdw blurRad="50800" dist="38100" dir="2700000" algn="tl" rotWithShape="0">
              <a:prstClr val="black">
                <a:alpha val="40000"/>
              </a:prst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a:r>
              <a:rPr lang="it-IT" sz="5400" b="1" dirty="0">
                <a:solidFill>
                  <a:schemeClr val="bg1"/>
                </a:solidFill>
              </a:rPr>
              <a:t>Second: </a:t>
            </a:r>
            <a:r>
              <a:rPr lang="en-GB" sz="4400" b="1" dirty="0">
                <a:solidFill>
                  <a:schemeClr val="bg1"/>
                </a:solidFill>
              </a:rPr>
              <a:t>although TAPCA firmly upholds </a:t>
            </a:r>
            <a:r>
              <a:rPr lang="en-GB" sz="4400" b="1" dirty="0">
                <a:solidFill>
                  <a:schemeClr val="accent4"/>
                </a:solidFill>
              </a:rPr>
              <a:t>rigorous patient protections and independent oversight</a:t>
            </a:r>
            <a:r>
              <a:rPr lang="en-GB" sz="4400" b="1" dirty="0">
                <a:solidFill>
                  <a:schemeClr val="bg1"/>
                </a:solidFill>
              </a:rPr>
              <a:t> of scientific research, some excessive regulatory constraints do inhibit </a:t>
            </a:r>
            <a:r>
              <a:rPr lang="en-GB" sz="4400" b="1" dirty="0">
                <a:solidFill>
                  <a:schemeClr val="accent4"/>
                </a:solidFill>
              </a:rPr>
              <a:t>data flow </a:t>
            </a:r>
            <a:r>
              <a:rPr lang="en-GB" sz="4400" b="1" dirty="0">
                <a:solidFill>
                  <a:schemeClr val="bg1"/>
                </a:solidFill>
              </a:rPr>
              <a:t>in PDAC research and </a:t>
            </a:r>
            <a:r>
              <a:rPr lang="en-GB" sz="4400" b="1" dirty="0">
                <a:solidFill>
                  <a:schemeClr val="accent4"/>
                </a:solidFill>
              </a:rPr>
              <a:t>slow down progress</a:t>
            </a:r>
            <a:r>
              <a:rPr lang="en-GB" sz="4400" b="1" dirty="0">
                <a:solidFill>
                  <a:schemeClr val="bg1"/>
                </a:solidFill>
              </a:rPr>
              <a:t>. </a:t>
            </a:r>
            <a:endParaRPr lang="en-GB" sz="4400" dirty="0">
              <a:solidFill>
                <a:schemeClr val="bg1"/>
              </a:solidFill>
            </a:endParaRPr>
          </a:p>
          <a:p>
            <a:pPr algn="ctr"/>
            <a:r>
              <a:rPr lang="en-GB" sz="4400" b="1" dirty="0">
                <a:solidFill>
                  <a:schemeClr val="bg1"/>
                </a:solidFill>
              </a:rPr>
              <a:t>This works </a:t>
            </a:r>
            <a:r>
              <a:rPr lang="en-GB" sz="4400" b="1" dirty="0">
                <a:solidFill>
                  <a:schemeClr val="accent4"/>
                </a:solidFill>
              </a:rPr>
              <a:t>against the Patients’ best interest</a:t>
            </a:r>
            <a:r>
              <a:rPr lang="en-GB" sz="4400" b="1" dirty="0">
                <a:solidFill>
                  <a:schemeClr val="bg1"/>
                </a:solidFill>
              </a:rPr>
              <a:t>. </a:t>
            </a:r>
            <a:endParaRPr lang="en-GB" sz="4400" dirty="0">
              <a:solidFill>
                <a:schemeClr val="bg1"/>
              </a:solidFill>
            </a:endParaRPr>
          </a:p>
          <a:p>
            <a:pPr algn="ctr"/>
            <a:r>
              <a:rPr lang="en-GB" sz="4400" b="1" dirty="0">
                <a:solidFill>
                  <a:schemeClr val="bg1"/>
                </a:solidFill>
              </a:rPr>
              <a:t>With a deadly disease like pancreatic cancer, unimpeded flow of datasets across transnational sites and easing the burden of regulatory compliance are, literally, </a:t>
            </a:r>
            <a:r>
              <a:rPr lang="en-GB" sz="4400" b="1" dirty="0">
                <a:solidFill>
                  <a:schemeClr val="accent4"/>
                </a:solidFill>
              </a:rPr>
              <a:t>a life-saving necessity</a:t>
            </a:r>
            <a:r>
              <a:rPr lang="en-GB" sz="4400" b="1" dirty="0">
                <a:solidFill>
                  <a:schemeClr val="bg1"/>
                </a:solidFill>
              </a:rPr>
              <a:t>.</a:t>
            </a:r>
            <a:endParaRPr lang="it-IT" sz="4400" dirty="0">
              <a:solidFill>
                <a:schemeClr val="bg1"/>
              </a:solidFill>
            </a:endParaRPr>
          </a:p>
        </p:txBody>
      </p:sp>
    </p:spTree>
    <p:extLst>
      <p:ext uri="{BB962C8B-B14F-4D97-AF65-F5344CB8AC3E}">
        <p14:creationId xmlns:p14="http://schemas.microsoft.com/office/powerpoint/2010/main" val="300198425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39000" b="-39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C784C17-4EC5-9C6D-A133-B9D3989E28E6}"/>
              </a:ext>
            </a:extLst>
          </p:cNvPr>
          <p:cNvSpPr/>
          <p:nvPr/>
        </p:nvSpPr>
        <p:spPr>
          <a:xfrm>
            <a:off x="-1" y="-1"/>
            <a:ext cx="24384000" cy="13716000"/>
          </a:xfrm>
          <a:prstGeom prst="rect">
            <a:avLst/>
          </a:prstGeom>
          <a:solidFill>
            <a:srgbClr val="000000">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200" b="1" i="0" u="none" strike="noStrike" cap="none" spc="0" normalizeH="0" baseline="0">
              <a:ln>
                <a:noFill/>
              </a:ln>
              <a:solidFill>
                <a:srgbClr val="FFFFFF"/>
              </a:solidFill>
              <a:effectLst/>
              <a:uFillTx/>
              <a:latin typeface="+mn-lt"/>
              <a:ea typeface="+mn-ea"/>
              <a:cs typeface="+mn-cs"/>
              <a:sym typeface="Arial"/>
            </a:endParaRPr>
          </a:p>
        </p:txBody>
      </p:sp>
      <p:sp>
        <p:nvSpPr>
          <p:cNvPr id="5" name="In fact TAPCA has a vision.">
            <a:extLst>
              <a:ext uri="{FF2B5EF4-FFF2-40B4-BE49-F238E27FC236}">
                <a16:creationId xmlns:a16="http://schemas.microsoft.com/office/drawing/2014/main" id="{42E6062C-5FED-CC13-B5D3-872732665F98}"/>
              </a:ext>
            </a:extLst>
          </p:cNvPr>
          <p:cNvSpPr txBox="1"/>
          <p:nvPr/>
        </p:nvSpPr>
        <p:spPr>
          <a:xfrm>
            <a:off x="1706437" y="5767957"/>
            <a:ext cx="20971125" cy="2180084"/>
          </a:xfrm>
          <a:prstGeom prst="rect">
            <a:avLst/>
          </a:prstGeom>
          <a:ln w="12700">
            <a:miter lim="400000"/>
          </a:ln>
          <a:effectLst>
            <a:outerShdw blurRad="50800" dist="38100" dir="2700000" algn="tl" rotWithShape="0">
              <a:prstClr val="black">
                <a:alpha val="40000"/>
              </a:prst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a:r>
              <a:rPr lang="it-IT" sz="5400" b="1" dirty="0">
                <a:solidFill>
                  <a:schemeClr val="bg1"/>
                </a:solidFill>
              </a:rPr>
              <a:t>Third: </a:t>
            </a:r>
            <a:r>
              <a:rPr lang="en-GB" dirty="0">
                <a:solidFill>
                  <a:schemeClr val="bg1"/>
                </a:solidFill>
              </a:rPr>
              <a:t>how many potentially valuable</a:t>
            </a:r>
            <a:r>
              <a:rPr lang="en-GB" b="1" dirty="0">
                <a:solidFill>
                  <a:schemeClr val="bg1"/>
                </a:solidFill>
              </a:rPr>
              <a:t> yet currently untapped resources exist</a:t>
            </a:r>
            <a:r>
              <a:rPr lang="en-GB" dirty="0">
                <a:solidFill>
                  <a:schemeClr val="bg1"/>
                </a:solidFill>
              </a:rPr>
              <a:t> that could substantially strengthen the PDAC ecosystem? At present, </a:t>
            </a:r>
            <a:r>
              <a:rPr lang="en-GB" b="1" dirty="0">
                <a:solidFill>
                  <a:schemeClr val="bg1"/>
                </a:solidFill>
              </a:rPr>
              <a:t>this remains unknown</a:t>
            </a:r>
            <a:r>
              <a:rPr lang="en-GB" dirty="0">
                <a:solidFill>
                  <a:schemeClr val="bg1"/>
                </a:solidFill>
              </a:rPr>
              <a:t>. </a:t>
            </a:r>
            <a:endParaRPr lang="it-IT" sz="4400" dirty="0">
              <a:solidFill>
                <a:schemeClr val="bg1"/>
              </a:solidFill>
            </a:endParaRPr>
          </a:p>
        </p:txBody>
      </p:sp>
    </p:spTree>
    <p:extLst>
      <p:ext uri="{BB962C8B-B14F-4D97-AF65-F5344CB8AC3E}">
        <p14:creationId xmlns:p14="http://schemas.microsoft.com/office/powerpoint/2010/main" val="85358266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3" name="Change -AdobeStock_239533485.jpeg" descr="Change -AdobeStock_239533485.jpeg"/>
          <p:cNvPicPr>
            <a:picLocks noChangeAspect="1"/>
          </p:cNvPicPr>
          <p:nvPr/>
        </p:nvPicPr>
        <p:blipFill>
          <a:blip r:embed="rId2"/>
          <a:stretch>
            <a:fillRect/>
          </a:stretch>
        </p:blipFill>
        <p:spPr>
          <a:xfrm>
            <a:off x="-49578" y="-1485733"/>
            <a:ext cx="24483156" cy="15218714"/>
          </a:xfrm>
          <a:prstGeom prst="rect">
            <a:avLst/>
          </a:prstGeom>
          <a:ln w="12700">
            <a:miter lim="400000"/>
          </a:ln>
        </p:spPr>
      </p:pic>
      <p:pic>
        <p:nvPicPr>
          <p:cNvPr id="224" name="Immagine" descr="Immagine"/>
          <p:cNvPicPr>
            <a:picLocks noChangeAspect="1"/>
          </p:cNvPicPr>
          <p:nvPr/>
        </p:nvPicPr>
        <p:blipFill>
          <a:blip r:embed="rId3"/>
          <a:stretch>
            <a:fillRect/>
          </a:stretch>
        </p:blipFill>
        <p:spPr>
          <a:xfrm>
            <a:off x="11455233" y="5347877"/>
            <a:ext cx="7422934" cy="3020245"/>
          </a:xfrm>
          <a:prstGeom prst="rect">
            <a:avLst/>
          </a:prstGeom>
          <a:ln w="12700">
            <a:miter lim="400000"/>
          </a:ln>
        </p:spPr>
      </p:pic>
      <p:sp>
        <p:nvSpPr>
          <p:cNvPr id="225" name="wants to tackle that,"/>
          <p:cNvSpPr txBox="1"/>
          <p:nvPr/>
        </p:nvSpPr>
        <p:spPr>
          <a:xfrm>
            <a:off x="9353896" y="7906771"/>
            <a:ext cx="11891076" cy="11336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7600" b="1">
                <a:uFill>
                  <a:solidFill>
                    <a:srgbClr val="000000"/>
                  </a:solidFill>
                </a:uFill>
              </a:defRPr>
            </a:lvl1pPr>
          </a:lstStyle>
          <a:p>
            <a:r>
              <a:rPr sz="6700" dirty="0"/>
              <a:t>wants to tackle </a:t>
            </a:r>
            <a:r>
              <a:rPr lang="it-IT" sz="6700" dirty="0" err="1"/>
              <a:t>these</a:t>
            </a:r>
            <a:r>
              <a:rPr lang="it-IT" sz="6700" dirty="0"/>
              <a:t> </a:t>
            </a:r>
            <a:r>
              <a:rPr lang="it-IT" sz="6700" dirty="0" err="1"/>
              <a:t>issues</a:t>
            </a:r>
            <a:r>
              <a:rPr sz="6700" dirty="0"/>
              <a:t>,</a:t>
            </a:r>
          </a:p>
        </p:txBody>
      </p:sp>
      <p:sp>
        <p:nvSpPr>
          <p:cNvPr id="226" name="systemically."/>
          <p:cNvSpPr txBox="1"/>
          <p:nvPr/>
        </p:nvSpPr>
        <p:spPr>
          <a:xfrm>
            <a:off x="11272676" y="8956815"/>
            <a:ext cx="8053512" cy="1520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10100" b="1" i="1">
                <a:solidFill>
                  <a:srgbClr val="575693"/>
                </a:solidFill>
                <a:uFill>
                  <a:solidFill>
                    <a:srgbClr val="000000"/>
                  </a:solidFill>
                </a:uFill>
              </a:defRPr>
            </a:lvl1pPr>
          </a:lstStyle>
          <a:p>
            <a:r>
              <a:rPr dirty="0"/>
              <a:t>systemically.</a:t>
            </a: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23"/>
                                        </p:tgtEl>
                                        <p:attrNameLst>
                                          <p:attrName>style.visibility</p:attrName>
                                        </p:attrNameLst>
                                      </p:cBhvr>
                                      <p:to>
                                        <p:strVal val="visible"/>
                                      </p:to>
                                    </p:set>
                                    <p:animEffect transition="in" filter="fade">
                                      <p:cBhvr>
                                        <p:cTn id="7" dur="150"/>
                                        <p:tgtEl>
                                          <p:spTgt spid="223"/>
                                        </p:tgtEl>
                                      </p:cBhvr>
                                    </p:animEffect>
                                  </p:childTnLst>
                                </p:cTn>
                              </p:par>
                            </p:childTnLst>
                          </p:cTn>
                        </p:par>
                        <p:par>
                          <p:cTn id="8" fill="hold">
                            <p:stCondLst>
                              <p:cond delay="150"/>
                            </p:stCondLst>
                            <p:childTnLst>
                              <p:par>
                                <p:cTn id="9" presetID="10" presetClass="entr" fill="hold" grpId="2" nodeType="afterEffect">
                                  <p:stCondLst>
                                    <p:cond delay="0"/>
                                  </p:stCondLst>
                                  <p:iterate>
                                    <p:tmAbs val="0"/>
                                  </p:iterate>
                                  <p:childTnLst>
                                    <p:set>
                                      <p:cBhvr>
                                        <p:cTn id="10" fill="hold"/>
                                        <p:tgtEl>
                                          <p:spTgt spid="224"/>
                                        </p:tgtEl>
                                        <p:attrNameLst>
                                          <p:attrName>style.visibility</p:attrName>
                                        </p:attrNameLst>
                                      </p:cBhvr>
                                      <p:to>
                                        <p:strVal val="visible"/>
                                      </p:to>
                                    </p:set>
                                    <p:animEffect transition="in" filter="fade">
                                      <p:cBhvr>
                                        <p:cTn id="11" dur="300"/>
                                        <p:tgtEl>
                                          <p:spTgt spid="224"/>
                                        </p:tgtEl>
                                      </p:cBhvr>
                                    </p:animEffect>
                                  </p:childTnLst>
                                </p:cTn>
                              </p:par>
                            </p:childTnLst>
                          </p:cTn>
                        </p:par>
                        <p:par>
                          <p:cTn id="12" fill="hold">
                            <p:stCondLst>
                              <p:cond delay="450"/>
                            </p:stCondLst>
                            <p:childTnLst>
                              <p:par>
                                <p:cTn id="13" presetID="10" presetClass="entr" fill="hold" grpId="3" nodeType="afterEffect">
                                  <p:stCondLst>
                                    <p:cond delay="0"/>
                                  </p:stCondLst>
                                  <p:iterate>
                                    <p:tmAbs val="0"/>
                                  </p:iterate>
                                  <p:childTnLst>
                                    <p:set>
                                      <p:cBhvr>
                                        <p:cTn id="14" fill="hold"/>
                                        <p:tgtEl>
                                          <p:spTgt spid="225"/>
                                        </p:tgtEl>
                                        <p:attrNameLst>
                                          <p:attrName>style.visibility</p:attrName>
                                        </p:attrNameLst>
                                      </p:cBhvr>
                                      <p:to>
                                        <p:strVal val="visible"/>
                                      </p:to>
                                    </p:set>
                                    <p:animEffect transition="in" filter="fade">
                                      <p:cBhvr>
                                        <p:cTn id="15" dur="300"/>
                                        <p:tgtEl>
                                          <p:spTgt spid="225"/>
                                        </p:tgtEl>
                                      </p:cBhvr>
                                    </p:animEffect>
                                  </p:childTnLst>
                                </p:cTn>
                              </p:par>
                            </p:childTnLst>
                          </p:cTn>
                        </p:par>
                        <p:par>
                          <p:cTn id="16" fill="hold">
                            <p:stCondLst>
                              <p:cond delay="750"/>
                            </p:stCondLst>
                            <p:childTnLst>
                              <p:par>
                                <p:cTn id="17" presetID="10" presetClass="entr" fill="hold" grpId="4" nodeType="afterEffect">
                                  <p:stCondLst>
                                    <p:cond delay="0"/>
                                  </p:stCondLst>
                                  <p:iterate>
                                    <p:tmAbs val="0"/>
                                  </p:iterate>
                                  <p:childTnLst>
                                    <p:set>
                                      <p:cBhvr>
                                        <p:cTn id="18" fill="hold"/>
                                        <p:tgtEl>
                                          <p:spTgt spid="226"/>
                                        </p:tgtEl>
                                        <p:attrNameLst>
                                          <p:attrName>style.visibility</p:attrName>
                                        </p:attrNameLst>
                                      </p:cBhvr>
                                      <p:to>
                                        <p:strVal val="visible"/>
                                      </p:to>
                                    </p:set>
                                    <p:animEffect transition="in" filter="fade">
                                      <p:cBhvr>
                                        <p:cTn id="19" dur="300"/>
                                        <p:tgtEl>
                                          <p:spTgt spid="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 grpId="1" animBg="1" advAuto="0"/>
      <p:bldP spid="224" grpId="2" animBg="1" advAuto="0"/>
      <p:bldP spid="225" grpId="3" animBg="1" advAuto="0"/>
      <p:bldP spid="226" grpId="4"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 name="Immagine" descr="Immagine"/>
          <p:cNvPicPr>
            <a:picLocks noChangeAspect="1"/>
          </p:cNvPicPr>
          <p:nvPr/>
        </p:nvPicPr>
        <p:blipFill>
          <a:blip r:embed="rId2"/>
          <a:stretch>
            <a:fillRect/>
          </a:stretch>
        </p:blipFill>
        <p:spPr>
          <a:xfrm>
            <a:off x="-1" y="2254988"/>
            <a:ext cx="24384001" cy="11461011"/>
          </a:xfrm>
          <a:prstGeom prst="rect">
            <a:avLst/>
          </a:prstGeom>
          <a:ln w="12700">
            <a:miter lim="400000"/>
          </a:ln>
        </p:spPr>
      </p:pic>
      <p:sp>
        <p:nvSpPr>
          <p:cNvPr id="229" name="In fact TAPCA has a vision."/>
          <p:cNvSpPr txBox="1"/>
          <p:nvPr/>
        </p:nvSpPr>
        <p:spPr>
          <a:xfrm>
            <a:off x="4487174" y="6226695"/>
            <a:ext cx="15409652" cy="16319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ctr" defTabSz="449580">
              <a:lnSpc>
                <a:spcPct val="100000"/>
              </a:lnSpc>
              <a:spcBef>
                <a:spcPts val="0"/>
              </a:spcBef>
              <a:defRPr sz="9000" b="1">
                <a:solidFill>
                  <a:srgbClr val="FFFFFF"/>
                </a:solidFill>
                <a:uFill>
                  <a:solidFill>
                    <a:srgbClr val="000000"/>
                  </a:solidFill>
                </a:uFill>
              </a:defRPr>
            </a:pPr>
            <a:r>
              <a:rPr dirty="0"/>
              <a:t>In fact TAPCA has a </a:t>
            </a:r>
            <a:r>
              <a:rPr sz="10700" i="1" dirty="0"/>
              <a:t>vision</a:t>
            </a:r>
            <a:r>
              <a:rPr dirty="0"/>
              <a:t>.</a:t>
            </a:r>
          </a:p>
        </p:txBody>
      </p:sp>
      <p:sp>
        <p:nvSpPr>
          <p:cNvPr id="230" name="It is two-pronged."/>
          <p:cNvSpPr txBox="1"/>
          <p:nvPr/>
        </p:nvSpPr>
        <p:spPr>
          <a:xfrm>
            <a:off x="12140665" y="7708255"/>
            <a:ext cx="102656" cy="1487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9000" b="1">
                <a:solidFill>
                  <a:srgbClr val="FFFFFF"/>
                </a:solidFill>
                <a:uFill>
                  <a:solidFill>
                    <a:srgbClr val="000000"/>
                  </a:solidFill>
                </a:uFill>
              </a:defRPr>
            </a:lvl1pPr>
          </a:lstStyle>
          <a:p>
            <a:endParaRPr dirty="0"/>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28"/>
                                        </p:tgtEl>
                                        <p:attrNameLst>
                                          <p:attrName>style.visibility</p:attrName>
                                        </p:attrNameLst>
                                      </p:cBhvr>
                                      <p:to>
                                        <p:strVal val="visible"/>
                                      </p:to>
                                    </p:set>
                                    <p:animEffect transition="in" filter="fade">
                                      <p:cBhvr>
                                        <p:cTn id="7" dur="150"/>
                                        <p:tgtEl>
                                          <p:spTgt spid="228"/>
                                        </p:tgtEl>
                                      </p:cBhvr>
                                    </p:animEffect>
                                  </p:childTnLst>
                                </p:cTn>
                              </p:par>
                            </p:childTnLst>
                          </p:cTn>
                        </p:par>
                        <p:par>
                          <p:cTn id="8" fill="hold">
                            <p:stCondLst>
                              <p:cond delay="150"/>
                            </p:stCondLst>
                            <p:childTnLst>
                              <p:par>
                                <p:cTn id="9" presetID="53" presetClass="entr" presetSubtype="16" fill="hold" grpId="0" nodeType="afterEffect">
                                  <p:stCondLst>
                                    <p:cond delay="0"/>
                                  </p:stCondLst>
                                  <p:childTnLst>
                                    <p:set>
                                      <p:cBhvr>
                                        <p:cTn id="10" dur="1" fill="hold">
                                          <p:stCondLst>
                                            <p:cond delay="0"/>
                                          </p:stCondLst>
                                        </p:cTn>
                                        <p:tgtEl>
                                          <p:spTgt spid="229"/>
                                        </p:tgtEl>
                                        <p:attrNameLst>
                                          <p:attrName>style.visibility</p:attrName>
                                        </p:attrNameLst>
                                      </p:cBhvr>
                                      <p:to>
                                        <p:strVal val="visible"/>
                                      </p:to>
                                    </p:set>
                                    <p:anim calcmode="lin" valueType="num">
                                      <p:cBhvr>
                                        <p:cTn id="11" dur="750" fill="hold"/>
                                        <p:tgtEl>
                                          <p:spTgt spid="229"/>
                                        </p:tgtEl>
                                        <p:attrNameLst>
                                          <p:attrName>ppt_w</p:attrName>
                                        </p:attrNameLst>
                                      </p:cBhvr>
                                      <p:tavLst>
                                        <p:tav tm="0">
                                          <p:val>
                                            <p:fltVal val="0"/>
                                          </p:val>
                                        </p:tav>
                                        <p:tav tm="100000">
                                          <p:val>
                                            <p:strVal val="#ppt_w"/>
                                          </p:val>
                                        </p:tav>
                                      </p:tavLst>
                                    </p:anim>
                                    <p:anim calcmode="lin" valueType="num">
                                      <p:cBhvr>
                                        <p:cTn id="12" dur="750" fill="hold"/>
                                        <p:tgtEl>
                                          <p:spTgt spid="229"/>
                                        </p:tgtEl>
                                        <p:attrNameLst>
                                          <p:attrName>ppt_h</p:attrName>
                                        </p:attrNameLst>
                                      </p:cBhvr>
                                      <p:tavLst>
                                        <p:tav tm="0">
                                          <p:val>
                                            <p:fltVal val="0"/>
                                          </p:val>
                                        </p:tav>
                                        <p:tav tm="100000">
                                          <p:val>
                                            <p:strVal val="#ppt_h"/>
                                          </p:val>
                                        </p:tav>
                                      </p:tavLst>
                                    </p:anim>
                                    <p:animEffect transition="in" filter="fade">
                                      <p:cBhvr>
                                        <p:cTn id="13" dur="750"/>
                                        <p:tgtEl>
                                          <p:spTgt spid="229"/>
                                        </p:tgtEl>
                                      </p:cBhvr>
                                    </p:animEffect>
                                  </p:childTnLst>
                                </p:cTn>
                              </p:par>
                            </p:childTnLst>
                          </p:cTn>
                        </p:par>
                        <p:par>
                          <p:cTn id="14" fill="hold">
                            <p:stCondLst>
                              <p:cond delay="900"/>
                            </p:stCondLst>
                            <p:childTnLst>
                              <p:par>
                                <p:cTn id="15" presetID="53" presetClass="entr" presetSubtype="16" fill="hold" grpId="3" nodeType="afterEffect">
                                  <p:stCondLst>
                                    <p:cond delay="0"/>
                                  </p:stCondLst>
                                  <p:childTnLst>
                                    <p:set>
                                      <p:cBhvr>
                                        <p:cTn id="16" dur="1" fill="hold">
                                          <p:stCondLst>
                                            <p:cond delay="0"/>
                                          </p:stCondLst>
                                        </p:cTn>
                                        <p:tgtEl>
                                          <p:spTgt spid="230"/>
                                        </p:tgtEl>
                                        <p:attrNameLst>
                                          <p:attrName>style.visibility</p:attrName>
                                        </p:attrNameLst>
                                      </p:cBhvr>
                                      <p:to>
                                        <p:strVal val="visible"/>
                                      </p:to>
                                    </p:set>
                                    <p:anim calcmode="lin" valueType="num">
                                      <p:cBhvr>
                                        <p:cTn id="17" dur="2500" fill="hold"/>
                                        <p:tgtEl>
                                          <p:spTgt spid="230"/>
                                        </p:tgtEl>
                                        <p:attrNameLst>
                                          <p:attrName>ppt_w</p:attrName>
                                        </p:attrNameLst>
                                      </p:cBhvr>
                                      <p:tavLst>
                                        <p:tav tm="0">
                                          <p:val>
                                            <p:fltVal val="0"/>
                                          </p:val>
                                        </p:tav>
                                        <p:tav tm="100000">
                                          <p:val>
                                            <p:strVal val="#ppt_w"/>
                                          </p:val>
                                        </p:tav>
                                      </p:tavLst>
                                    </p:anim>
                                    <p:anim calcmode="lin" valueType="num">
                                      <p:cBhvr>
                                        <p:cTn id="18" dur="2500" fill="hold"/>
                                        <p:tgtEl>
                                          <p:spTgt spid="230"/>
                                        </p:tgtEl>
                                        <p:attrNameLst>
                                          <p:attrName>ppt_h</p:attrName>
                                        </p:attrNameLst>
                                      </p:cBhvr>
                                      <p:tavLst>
                                        <p:tav tm="0">
                                          <p:val>
                                            <p:fltVal val="0"/>
                                          </p:val>
                                        </p:tav>
                                        <p:tav tm="100000">
                                          <p:val>
                                            <p:strVal val="#ppt_h"/>
                                          </p:val>
                                        </p:tav>
                                      </p:tavLst>
                                    </p:anim>
                                    <p:animEffect transition="in" filter="fade">
                                      <p:cBhvr>
                                        <p:cTn id="19" dur="2500"/>
                                        <p:tgtEl>
                                          <p:spTgt spid="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1" animBg="1" advAuto="0"/>
      <p:bldP spid="229" grpId="0" animBg="1"/>
      <p:bldP spid="230" grpId="3"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 name="240_F_206622454_YoVy8lUNFKGnI6RMaW1NXtIXg6iUrq6F.remini-enhanced.jpg" descr="240_F_206622454_YoVy8lUNFKGnI6RMaW1NXtIXg6iUrq6F.remini-enhanced.jpg"/>
          <p:cNvPicPr>
            <a:picLocks noChangeAspect="1"/>
          </p:cNvPicPr>
          <p:nvPr/>
        </p:nvPicPr>
        <p:blipFill>
          <a:blip r:embed="rId2"/>
          <a:stretch>
            <a:fillRect/>
          </a:stretch>
        </p:blipFill>
        <p:spPr>
          <a:xfrm>
            <a:off x="-92044" y="-41028"/>
            <a:ext cx="24476044" cy="13757028"/>
          </a:xfrm>
          <a:prstGeom prst="rect">
            <a:avLst/>
          </a:prstGeom>
          <a:ln w="12700">
            <a:miter lim="400000"/>
          </a:ln>
        </p:spPr>
      </p:pic>
      <p:sp>
        <p:nvSpPr>
          <p:cNvPr id="236" name="TAPCA’s strategy is to become the prime choice for Life Science &amp; Healthcare Investors as PDAC will dramatically climb the incidence ladder."/>
          <p:cNvSpPr txBox="1"/>
          <p:nvPr/>
        </p:nvSpPr>
        <p:spPr>
          <a:xfrm>
            <a:off x="3118503" y="1421837"/>
            <a:ext cx="18044337" cy="10831298"/>
          </a:xfrm>
          <a:prstGeom prst="rect">
            <a:avLst/>
          </a:prstGeom>
          <a:ln w="12700">
            <a:miter lim="400000"/>
          </a:ln>
          <a:effectLst>
            <a:outerShdw blurRad="50800" dist="91933" dir="3600000" rotWithShape="0">
              <a:srgbClr val="000000"/>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algn="ctr" defTabSz="449580">
              <a:lnSpc>
                <a:spcPct val="110000"/>
              </a:lnSpc>
              <a:spcBef>
                <a:spcPts val="0"/>
              </a:spcBef>
              <a:defRPr sz="9000" b="1">
                <a:solidFill>
                  <a:srgbClr val="FFFFFF"/>
                </a:solidFill>
                <a:uFill>
                  <a:solidFill>
                    <a:srgbClr val="FF0000"/>
                  </a:solidFill>
                </a:uFill>
              </a:defRPr>
            </a:lvl1pPr>
          </a:lstStyle>
          <a:p>
            <a:r>
              <a:rPr lang="en-GB" sz="8000" dirty="0"/>
              <a:t>TAPCA's strategy is to transition from Pre-seed to an investment-grade vehicle that, thanks to its unique concentration of research power, will become the prime choice for investors as PDAC continues its rise to become one of the leading causes of cancer death.</a:t>
            </a:r>
            <a:endParaRPr lang="it-IT" sz="7600" dirty="0"/>
          </a:p>
        </p:txBody>
      </p:sp>
      <p:sp>
        <p:nvSpPr>
          <p:cNvPr id="237" name="vision phase one"/>
          <p:cNvSpPr txBox="1"/>
          <p:nvPr/>
        </p:nvSpPr>
        <p:spPr>
          <a:xfrm>
            <a:off x="12140672" y="1256693"/>
            <a:ext cx="102656" cy="1210588"/>
          </a:xfrm>
          <a:prstGeom prst="rect">
            <a:avLst/>
          </a:prstGeom>
          <a:ln w="12700">
            <a:miter lim="400000"/>
          </a:ln>
          <a:effectLst>
            <a:outerShdw blurRad="50800" dist="91933" dir="3600000" rotWithShape="0">
              <a:srgbClr val="000000"/>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ctr" defTabSz="449580">
              <a:lnSpc>
                <a:spcPct val="80000"/>
              </a:lnSpc>
              <a:spcBef>
                <a:spcPts val="0"/>
              </a:spcBef>
              <a:defRPr sz="9000" b="1">
                <a:solidFill>
                  <a:srgbClr val="FFFFFF"/>
                </a:solidFill>
                <a:uFill>
                  <a:solidFill>
                    <a:srgbClr val="000000"/>
                  </a:solidFill>
                </a:uFill>
              </a:defRPr>
            </a:pPr>
            <a:endParaRPr dirty="0"/>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35"/>
                                        </p:tgtEl>
                                        <p:attrNameLst>
                                          <p:attrName>style.visibility</p:attrName>
                                        </p:attrNameLst>
                                      </p:cBhvr>
                                      <p:to>
                                        <p:strVal val="visible"/>
                                      </p:to>
                                    </p:set>
                                    <p:animEffect transition="in" filter="fade">
                                      <p:cBhvr>
                                        <p:cTn id="7" dur="150"/>
                                        <p:tgtEl>
                                          <p:spTgt spid="235"/>
                                        </p:tgtEl>
                                      </p:cBhvr>
                                    </p:animEffect>
                                  </p:childTnLst>
                                </p:cTn>
                              </p:par>
                            </p:childTnLst>
                          </p:cTn>
                        </p:par>
                        <p:par>
                          <p:cTn id="8" fill="hold">
                            <p:stCondLst>
                              <p:cond delay="150"/>
                            </p:stCondLst>
                            <p:childTnLst>
                              <p:par>
                                <p:cTn id="9" presetID="10" presetClass="entr" presetSubtype="0" fill="hold" grpId="2" nodeType="afterEffect">
                                  <p:stCondLst>
                                    <p:cond delay="0"/>
                                  </p:stCondLst>
                                  <p:childTnLst>
                                    <p:set>
                                      <p:cBhvr>
                                        <p:cTn id="10" dur="1" fill="hold">
                                          <p:stCondLst>
                                            <p:cond delay="0"/>
                                          </p:stCondLst>
                                        </p:cTn>
                                        <p:tgtEl>
                                          <p:spTgt spid="237"/>
                                        </p:tgtEl>
                                        <p:attrNameLst>
                                          <p:attrName>style.visibility</p:attrName>
                                        </p:attrNameLst>
                                      </p:cBhvr>
                                      <p:to>
                                        <p:strVal val="visible"/>
                                      </p:to>
                                    </p:set>
                                    <p:animEffect transition="in" filter="fade">
                                      <p:cBhvr>
                                        <p:cTn id="11" dur="300"/>
                                        <p:tgtEl>
                                          <p:spTgt spid="237"/>
                                        </p:tgtEl>
                                      </p:cBhvr>
                                    </p:animEffect>
                                  </p:childTnLst>
                                </p:cTn>
                              </p:par>
                            </p:childTnLst>
                          </p:cTn>
                        </p:par>
                        <p:par>
                          <p:cTn id="12" fill="hold">
                            <p:stCondLst>
                              <p:cond delay="450"/>
                            </p:stCondLst>
                            <p:childTnLst>
                              <p:par>
                                <p:cTn id="13" presetID="53" presetClass="entr" presetSubtype="16" fill="hold" grpId="3" nodeType="afterEffect">
                                  <p:stCondLst>
                                    <p:cond delay="0"/>
                                  </p:stCondLst>
                                  <p:childTnLst>
                                    <p:set>
                                      <p:cBhvr>
                                        <p:cTn id="14" dur="1" fill="hold">
                                          <p:stCondLst>
                                            <p:cond delay="0"/>
                                          </p:stCondLst>
                                        </p:cTn>
                                        <p:tgtEl>
                                          <p:spTgt spid="236"/>
                                        </p:tgtEl>
                                        <p:attrNameLst>
                                          <p:attrName>style.visibility</p:attrName>
                                        </p:attrNameLst>
                                      </p:cBhvr>
                                      <p:to>
                                        <p:strVal val="visible"/>
                                      </p:to>
                                    </p:set>
                                    <p:anim calcmode="lin" valueType="num">
                                      <p:cBhvr>
                                        <p:cTn id="15" dur="750" fill="hold"/>
                                        <p:tgtEl>
                                          <p:spTgt spid="236"/>
                                        </p:tgtEl>
                                        <p:attrNameLst>
                                          <p:attrName>ppt_w</p:attrName>
                                        </p:attrNameLst>
                                      </p:cBhvr>
                                      <p:tavLst>
                                        <p:tav tm="0">
                                          <p:val>
                                            <p:fltVal val="0"/>
                                          </p:val>
                                        </p:tav>
                                        <p:tav tm="100000">
                                          <p:val>
                                            <p:strVal val="#ppt_w"/>
                                          </p:val>
                                        </p:tav>
                                      </p:tavLst>
                                    </p:anim>
                                    <p:anim calcmode="lin" valueType="num">
                                      <p:cBhvr>
                                        <p:cTn id="16" dur="750" fill="hold"/>
                                        <p:tgtEl>
                                          <p:spTgt spid="236"/>
                                        </p:tgtEl>
                                        <p:attrNameLst>
                                          <p:attrName>ppt_h</p:attrName>
                                        </p:attrNameLst>
                                      </p:cBhvr>
                                      <p:tavLst>
                                        <p:tav tm="0">
                                          <p:val>
                                            <p:fltVal val="0"/>
                                          </p:val>
                                        </p:tav>
                                        <p:tav tm="100000">
                                          <p:val>
                                            <p:strVal val="#ppt_h"/>
                                          </p:val>
                                        </p:tav>
                                      </p:tavLst>
                                    </p:anim>
                                    <p:animEffect transition="in" filter="fade">
                                      <p:cBhvr>
                                        <p:cTn id="17" dur="750"/>
                                        <p:tgtEl>
                                          <p:spTgt spid="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1" animBg="1" advAuto="0"/>
      <p:bldP spid="236" grpId="3" animBg="1" advAuto="0"/>
      <p:bldP spid="237" grpId="2"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All reputable International Health Organizations prognosticate PDAC…"/>
          <p:cNvSpPr txBox="1"/>
          <p:nvPr/>
        </p:nvSpPr>
        <p:spPr>
          <a:xfrm>
            <a:off x="1168399" y="1059754"/>
            <a:ext cx="21948619" cy="32026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p>
            <a:pPr algn="ctr" defTabSz="449580">
              <a:lnSpc>
                <a:spcPct val="110000"/>
              </a:lnSpc>
              <a:defRPr sz="5100" b="1">
                <a:uFill>
                  <a:solidFill>
                    <a:srgbClr val="000000"/>
                  </a:solidFill>
                </a:uFill>
              </a:defRPr>
            </a:pPr>
            <a:r>
              <a:rPr sz="5100" dirty="0"/>
              <a:t>All reputable International Health Organizations prognosticate PDAC</a:t>
            </a:r>
            <a:r>
              <a:rPr lang="it-IT" sz="5100" dirty="0"/>
              <a:t> </a:t>
            </a:r>
            <a:r>
              <a:rPr sz="5100" dirty="0"/>
              <a:t>to become the second leading cause of cancer death by 2030.</a:t>
            </a:r>
            <a:endParaRPr lang="it-IT" sz="5100" dirty="0"/>
          </a:p>
          <a:p>
            <a:pPr algn="ctr" defTabSz="449580">
              <a:lnSpc>
                <a:spcPct val="110000"/>
              </a:lnSpc>
              <a:defRPr sz="5100" b="1">
                <a:uFill>
                  <a:solidFill>
                    <a:srgbClr val="000000"/>
                  </a:solidFill>
                </a:uFill>
              </a:defRPr>
            </a:pPr>
            <a:r>
              <a:rPr lang="en-GB" sz="5100" dirty="0">
                <a:solidFill>
                  <a:srgbClr val="575693"/>
                </a:solidFill>
              </a:rPr>
              <a:t>Public appeals </a:t>
            </a:r>
            <a:r>
              <a:rPr sz="5100" dirty="0">
                <a:solidFill>
                  <a:srgbClr val="575693"/>
                </a:solidFill>
              </a:rPr>
              <a:t>for treatments will intensify much further.</a:t>
            </a:r>
          </a:p>
        </p:txBody>
      </p:sp>
      <p:pic>
        <p:nvPicPr>
          <p:cNvPr id="255" name="world-health-organization.svg" descr="world-health-organization.svg"/>
          <p:cNvPicPr>
            <a:picLocks noChangeAspect="1"/>
          </p:cNvPicPr>
          <p:nvPr/>
        </p:nvPicPr>
        <p:blipFill>
          <a:blip r:embed="rId2"/>
          <a:stretch>
            <a:fillRect/>
          </a:stretch>
        </p:blipFill>
        <p:spPr>
          <a:xfrm>
            <a:off x="1565489" y="4552247"/>
            <a:ext cx="4611510" cy="4611510"/>
          </a:xfrm>
          <a:prstGeom prst="rect">
            <a:avLst/>
          </a:prstGeom>
          <a:ln w="12700">
            <a:miter lim="400000"/>
          </a:ln>
        </p:spPr>
      </p:pic>
      <p:pic>
        <p:nvPicPr>
          <p:cNvPr id="256" name="download 04.06.16.jpg" descr="download 04.06.16.jpg"/>
          <p:cNvPicPr>
            <a:picLocks noChangeAspect="1"/>
          </p:cNvPicPr>
          <p:nvPr/>
        </p:nvPicPr>
        <p:blipFill>
          <a:blip r:embed="rId3"/>
          <a:stretch>
            <a:fillRect/>
          </a:stretch>
        </p:blipFill>
        <p:spPr>
          <a:xfrm>
            <a:off x="7231721" y="5717517"/>
            <a:ext cx="6518210" cy="2420042"/>
          </a:xfrm>
          <a:prstGeom prst="rect">
            <a:avLst/>
          </a:prstGeom>
          <a:ln w="12700">
            <a:miter lim="400000"/>
          </a:ln>
        </p:spPr>
      </p:pic>
      <p:pic>
        <p:nvPicPr>
          <p:cNvPr id="257" name="Screenshot_20230910_170942-1024x558 tagliato.jpg" descr="Screenshot_20230910_170942-1024x558 tagliato.jpg"/>
          <p:cNvPicPr>
            <a:picLocks noChangeAspect="1"/>
          </p:cNvPicPr>
          <p:nvPr/>
        </p:nvPicPr>
        <p:blipFill>
          <a:blip r:embed="rId4"/>
          <a:stretch>
            <a:fillRect/>
          </a:stretch>
        </p:blipFill>
        <p:spPr>
          <a:xfrm>
            <a:off x="14804653" y="5699574"/>
            <a:ext cx="8312366" cy="2455928"/>
          </a:xfrm>
          <a:prstGeom prst="rect">
            <a:avLst/>
          </a:prstGeom>
          <a:ln w="12700">
            <a:miter lim="400000"/>
          </a:ln>
        </p:spPr>
      </p:pic>
      <p:pic>
        <p:nvPicPr>
          <p:cNvPr id="258" name="United_States_Centers_for_Disease_Control_and_Prevention_logo.svg" descr="United_States_Centers_for_Disease_Control_and_Prevention_logo.svg"/>
          <p:cNvPicPr>
            <a:picLocks noChangeAspect="1"/>
          </p:cNvPicPr>
          <p:nvPr/>
        </p:nvPicPr>
        <p:blipFill>
          <a:blip r:embed="rId5"/>
          <a:stretch>
            <a:fillRect/>
          </a:stretch>
        </p:blipFill>
        <p:spPr>
          <a:xfrm>
            <a:off x="6641381" y="9051431"/>
            <a:ext cx="5049210" cy="3597058"/>
          </a:xfrm>
          <a:prstGeom prst="rect">
            <a:avLst/>
          </a:prstGeom>
          <a:ln w="12700">
            <a:miter lim="400000"/>
          </a:ln>
        </p:spPr>
      </p:pic>
      <p:pic>
        <p:nvPicPr>
          <p:cNvPr id="259" name="EU-Funding-c.png" descr="EU-Funding-c.png"/>
          <p:cNvPicPr>
            <a:picLocks noChangeAspect="1"/>
          </p:cNvPicPr>
          <p:nvPr/>
        </p:nvPicPr>
        <p:blipFill>
          <a:blip r:embed="rId6"/>
          <a:stretch>
            <a:fillRect/>
          </a:stretch>
        </p:blipFill>
        <p:spPr>
          <a:xfrm>
            <a:off x="12922666" y="9032410"/>
            <a:ext cx="3635096" cy="3635096"/>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254"/>
                                        </p:tgtEl>
                                        <p:attrNameLst>
                                          <p:attrName>style.visibility</p:attrName>
                                        </p:attrNameLst>
                                      </p:cBhvr>
                                      <p:to>
                                        <p:strVal val="visible"/>
                                      </p:to>
                                    </p:set>
                                    <p:animEffect transition="in" filter="fade">
                                      <p:cBhvr>
                                        <p:cTn id="7" dur="300"/>
                                        <p:tgtEl>
                                          <p:spTgt spid="254"/>
                                        </p:tgtEl>
                                      </p:cBhvr>
                                    </p:animEffect>
                                  </p:childTnLst>
                                </p:cTn>
                              </p:par>
                            </p:childTnLst>
                          </p:cTn>
                        </p:par>
                        <p:par>
                          <p:cTn id="8" fill="hold">
                            <p:stCondLst>
                              <p:cond delay="300"/>
                            </p:stCondLst>
                            <p:childTnLst>
                              <p:par>
                                <p:cTn id="9" presetID="10" presetClass="entr" fill="hold" grpId="0" nodeType="afterEffect">
                                  <p:stCondLst>
                                    <p:cond delay="0"/>
                                  </p:stCondLst>
                                  <p:iterate>
                                    <p:tmAbs val="0"/>
                                  </p:iterate>
                                  <p:childTnLst>
                                    <p:set>
                                      <p:cBhvr>
                                        <p:cTn id="10" fill="hold"/>
                                        <p:tgtEl>
                                          <p:spTgt spid="255"/>
                                        </p:tgtEl>
                                        <p:attrNameLst>
                                          <p:attrName>style.visibility</p:attrName>
                                        </p:attrNameLst>
                                      </p:cBhvr>
                                      <p:to>
                                        <p:strVal val="visible"/>
                                      </p:to>
                                    </p:set>
                                    <p:animEffect transition="in" filter="fade">
                                      <p:cBhvr>
                                        <p:cTn id="11" dur="150"/>
                                        <p:tgtEl>
                                          <p:spTgt spid="255"/>
                                        </p:tgtEl>
                                      </p:cBhvr>
                                    </p:animEffect>
                                  </p:childTnLst>
                                </p:cTn>
                              </p:par>
                            </p:childTnLst>
                          </p:cTn>
                        </p:par>
                        <p:par>
                          <p:cTn id="12" fill="hold">
                            <p:stCondLst>
                              <p:cond delay="450"/>
                            </p:stCondLst>
                            <p:childTnLst>
                              <p:par>
                                <p:cTn id="13" presetID="10" presetClass="entr" fill="hold" grpId="0" nodeType="afterEffect">
                                  <p:stCondLst>
                                    <p:cond delay="0"/>
                                  </p:stCondLst>
                                  <p:iterate>
                                    <p:tmAbs val="0"/>
                                  </p:iterate>
                                  <p:childTnLst>
                                    <p:set>
                                      <p:cBhvr>
                                        <p:cTn id="14" fill="hold"/>
                                        <p:tgtEl>
                                          <p:spTgt spid="256"/>
                                        </p:tgtEl>
                                        <p:attrNameLst>
                                          <p:attrName>style.visibility</p:attrName>
                                        </p:attrNameLst>
                                      </p:cBhvr>
                                      <p:to>
                                        <p:strVal val="visible"/>
                                      </p:to>
                                    </p:set>
                                    <p:animEffect transition="in" filter="fade">
                                      <p:cBhvr>
                                        <p:cTn id="15" dur="150"/>
                                        <p:tgtEl>
                                          <p:spTgt spid="256"/>
                                        </p:tgtEl>
                                      </p:cBhvr>
                                    </p:animEffect>
                                  </p:childTnLst>
                                </p:cTn>
                              </p:par>
                            </p:childTnLst>
                          </p:cTn>
                        </p:par>
                        <p:par>
                          <p:cTn id="16" fill="hold">
                            <p:stCondLst>
                              <p:cond delay="600"/>
                            </p:stCondLst>
                            <p:childTnLst>
                              <p:par>
                                <p:cTn id="17" presetID="10" presetClass="entr" fill="hold" grpId="0" nodeType="afterEffect">
                                  <p:stCondLst>
                                    <p:cond delay="0"/>
                                  </p:stCondLst>
                                  <p:iterate>
                                    <p:tmAbs val="0"/>
                                  </p:iterate>
                                  <p:childTnLst>
                                    <p:set>
                                      <p:cBhvr>
                                        <p:cTn id="18" fill="hold"/>
                                        <p:tgtEl>
                                          <p:spTgt spid="257"/>
                                        </p:tgtEl>
                                        <p:attrNameLst>
                                          <p:attrName>style.visibility</p:attrName>
                                        </p:attrNameLst>
                                      </p:cBhvr>
                                      <p:to>
                                        <p:strVal val="visible"/>
                                      </p:to>
                                    </p:set>
                                    <p:animEffect transition="in" filter="fade">
                                      <p:cBhvr>
                                        <p:cTn id="19" dur="150"/>
                                        <p:tgtEl>
                                          <p:spTgt spid="257"/>
                                        </p:tgtEl>
                                      </p:cBhvr>
                                    </p:animEffect>
                                  </p:childTnLst>
                                </p:cTn>
                              </p:par>
                            </p:childTnLst>
                          </p:cTn>
                        </p:par>
                        <p:par>
                          <p:cTn id="20" fill="hold">
                            <p:stCondLst>
                              <p:cond delay="750"/>
                            </p:stCondLst>
                            <p:childTnLst>
                              <p:par>
                                <p:cTn id="21" presetID="10" presetClass="entr" fill="hold" grpId="0" nodeType="afterEffect">
                                  <p:stCondLst>
                                    <p:cond delay="0"/>
                                  </p:stCondLst>
                                  <p:iterate>
                                    <p:tmAbs val="0"/>
                                  </p:iterate>
                                  <p:childTnLst>
                                    <p:set>
                                      <p:cBhvr>
                                        <p:cTn id="22" fill="hold"/>
                                        <p:tgtEl>
                                          <p:spTgt spid="258"/>
                                        </p:tgtEl>
                                        <p:attrNameLst>
                                          <p:attrName>style.visibility</p:attrName>
                                        </p:attrNameLst>
                                      </p:cBhvr>
                                      <p:to>
                                        <p:strVal val="visible"/>
                                      </p:to>
                                    </p:set>
                                    <p:animEffect transition="in" filter="fade">
                                      <p:cBhvr>
                                        <p:cTn id="23" dur="150"/>
                                        <p:tgtEl>
                                          <p:spTgt spid="258"/>
                                        </p:tgtEl>
                                      </p:cBhvr>
                                    </p:animEffect>
                                  </p:childTnLst>
                                </p:cTn>
                              </p:par>
                            </p:childTnLst>
                          </p:cTn>
                        </p:par>
                        <p:par>
                          <p:cTn id="24" fill="hold">
                            <p:stCondLst>
                              <p:cond delay="900"/>
                            </p:stCondLst>
                            <p:childTnLst>
                              <p:par>
                                <p:cTn id="25" presetID="10" presetClass="entr" fill="hold" grpId="0" nodeType="afterEffect">
                                  <p:stCondLst>
                                    <p:cond delay="0"/>
                                  </p:stCondLst>
                                  <p:iterate>
                                    <p:tmAbs val="0"/>
                                  </p:iterate>
                                  <p:childTnLst>
                                    <p:set>
                                      <p:cBhvr>
                                        <p:cTn id="26" fill="hold"/>
                                        <p:tgtEl>
                                          <p:spTgt spid="259"/>
                                        </p:tgtEl>
                                        <p:attrNameLst>
                                          <p:attrName>style.visibility</p:attrName>
                                        </p:attrNameLst>
                                      </p:cBhvr>
                                      <p:to>
                                        <p:strVal val="visible"/>
                                      </p:to>
                                    </p:set>
                                    <p:animEffect transition="in" filter="fade">
                                      <p:cBhvr>
                                        <p:cTn id="27" dur="150"/>
                                        <p:tgtEl>
                                          <p:spTgt spid="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 grpId="0" animBg="1" advAuto="0"/>
      <p:bldP spid="255" grpId="0" animBg="1" advAuto="0"/>
      <p:bldP spid="256" grpId="0" animBg="1" advAuto="0"/>
      <p:bldP spid="257" grpId="0" animBg="1" advAuto="0"/>
      <p:bldP spid="258" grpId="0" animBg="1" advAuto="0"/>
      <p:bldP spid="259"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 name="Immagine" descr="Immagine"/>
          <p:cNvPicPr>
            <a:picLocks noChangeAspect="1"/>
          </p:cNvPicPr>
          <p:nvPr/>
        </p:nvPicPr>
        <p:blipFill>
          <a:blip r:embed="rId3">
            <a:alphaModFix amt="85000"/>
          </a:blip>
          <a:stretch>
            <a:fillRect/>
          </a:stretch>
        </p:blipFill>
        <p:spPr>
          <a:xfrm>
            <a:off x="0" y="10260292"/>
            <a:ext cx="24384000" cy="3455708"/>
          </a:xfrm>
          <a:prstGeom prst="rect">
            <a:avLst/>
          </a:prstGeom>
          <a:ln w="12700">
            <a:miter lim="400000"/>
          </a:ln>
        </p:spPr>
      </p:pic>
      <p:pic>
        <p:nvPicPr>
          <p:cNvPr id="6" name="download.jpg" descr="download.jpg">
            <a:extLst>
              <a:ext uri="{FF2B5EF4-FFF2-40B4-BE49-F238E27FC236}">
                <a16:creationId xmlns:a16="http://schemas.microsoft.com/office/drawing/2014/main" id="{699C30B4-C93B-0E3F-9DC9-C06CDE35A728}"/>
              </a:ext>
            </a:extLst>
          </p:cNvPr>
          <p:cNvPicPr>
            <a:picLocks noChangeAspect="1"/>
          </p:cNvPicPr>
          <p:nvPr/>
        </p:nvPicPr>
        <p:blipFill>
          <a:blip r:embed="rId4"/>
          <a:stretch>
            <a:fillRect/>
          </a:stretch>
        </p:blipFill>
        <p:spPr>
          <a:xfrm>
            <a:off x="2863200" y="6064329"/>
            <a:ext cx="2183088" cy="2183088"/>
          </a:xfrm>
          <a:prstGeom prst="rect">
            <a:avLst/>
          </a:prstGeom>
          <a:ln w="12700">
            <a:miter lim="400000"/>
          </a:ln>
        </p:spPr>
      </p:pic>
      <p:pic>
        <p:nvPicPr>
          <p:cNvPr id="7" name="download.png" descr="download.png">
            <a:extLst>
              <a:ext uri="{FF2B5EF4-FFF2-40B4-BE49-F238E27FC236}">
                <a16:creationId xmlns:a16="http://schemas.microsoft.com/office/drawing/2014/main" id="{991A2D1D-AE8E-3246-6AD9-4A56F66596BA}"/>
              </a:ext>
            </a:extLst>
          </p:cNvPr>
          <p:cNvPicPr>
            <a:picLocks noChangeAspect="1"/>
          </p:cNvPicPr>
          <p:nvPr/>
        </p:nvPicPr>
        <p:blipFill>
          <a:blip r:embed="rId5"/>
          <a:srcRect l="10765" t="21330" r="7341" b="15010"/>
          <a:stretch>
            <a:fillRect/>
          </a:stretch>
        </p:blipFill>
        <p:spPr>
          <a:xfrm>
            <a:off x="7557355" y="6748615"/>
            <a:ext cx="2902802" cy="816688"/>
          </a:xfrm>
          <a:prstGeom prst="rect">
            <a:avLst/>
          </a:prstGeom>
          <a:ln w="12700">
            <a:miter lim="400000"/>
          </a:ln>
        </p:spPr>
      </p:pic>
      <p:pic>
        <p:nvPicPr>
          <p:cNvPr id="8" name="download-1.png" descr="download-1.png">
            <a:extLst>
              <a:ext uri="{FF2B5EF4-FFF2-40B4-BE49-F238E27FC236}">
                <a16:creationId xmlns:a16="http://schemas.microsoft.com/office/drawing/2014/main" id="{7D0873F8-B292-8EC4-4227-6087CCDE7FE4}"/>
              </a:ext>
            </a:extLst>
          </p:cNvPr>
          <p:cNvPicPr>
            <a:picLocks noChangeAspect="1"/>
          </p:cNvPicPr>
          <p:nvPr/>
        </p:nvPicPr>
        <p:blipFill>
          <a:blip r:embed="rId6"/>
          <a:stretch>
            <a:fillRect/>
          </a:stretch>
        </p:blipFill>
        <p:spPr>
          <a:xfrm>
            <a:off x="12952401" y="6343755"/>
            <a:ext cx="3332858" cy="1843004"/>
          </a:xfrm>
          <a:prstGeom prst="rect">
            <a:avLst/>
          </a:prstGeom>
          <a:ln w="12700">
            <a:miter lim="400000"/>
          </a:ln>
        </p:spPr>
      </p:pic>
      <p:pic>
        <p:nvPicPr>
          <p:cNvPr id="9" name="download-1.jpg" descr="download-1.jpg">
            <a:extLst>
              <a:ext uri="{FF2B5EF4-FFF2-40B4-BE49-F238E27FC236}">
                <a16:creationId xmlns:a16="http://schemas.microsoft.com/office/drawing/2014/main" id="{C84FE3AB-4DEE-389B-26F4-E945F2CE8B57}"/>
              </a:ext>
            </a:extLst>
          </p:cNvPr>
          <p:cNvPicPr>
            <a:picLocks noChangeAspect="1"/>
          </p:cNvPicPr>
          <p:nvPr/>
        </p:nvPicPr>
        <p:blipFill>
          <a:blip r:embed="rId7"/>
          <a:stretch>
            <a:fillRect/>
          </a:stretch>
        </p:blipFill>
        <p:spPr>
          <a:xfrm>
            <a:off x="19576653" y="6675288"/>
            <a:ext cx="2442194" cy="1284122"/>
          </a:xfrm>
          <a:prstGeom prst="rect">
            <a:avLst/>
          </a:prstGeom>
          <a:ln w="12700">
            <a:miter lim="400000"/>
          </a:ln>
        </p:spPr>
      </p:pic>
      <p:pic>
        <p:nvPicPr>
          <p:cNvPr id="11" name="Immagine 10">
            <a:extLst>
              <a:ext uri="{FF2B5EF4-FFF2-40B4-BE49-F238E27FC236}">
                <a16:creationId xmlns:a16="http://schemas.microsoft.com/office/drawing/2014/main" id="{CB193138-F337-3E8C-9C22-5CFE97704DE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56668" y="8913313"/>
            <a:ext cx="2635832" cy="732238"/>
          </a:xfrm>
          <a:prstGeom prst="rect">
            <a:avLst/>
          </a:prstGeom>
        </p:spPr>
      </p:pic>
      <p:pic>
        <p:nvPicPr>
          <p:cNvPr id="13" name="Immagine 12">
            <a:extLst>
              <a:ext uri="{FF2B5EF4-FFF2-40B4-BE49-F238E27FC236}">
                <a16:creationId xmlns:a16="http://schemas.microsoft.com/office/drawing/2014/main" id="{86171B55-8E04-1810-A7C1-9E8179B9F6B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57354" y="8889250"/>
            <a:ext cx="2902800" cy="842959"/>
          </a:xfrm>
          <a:prstGeom prst="rect">
            <a:avLst/>
          </a:prstGeom>
        </p:spPr>
      </p:pic>
      <p:pic>
        <p:nvPicPr>
          <p:cNvPr id="15" name="Immagine 14">
            <a:extLst>
              <a:ext uri="{FF2B5EF4-FFF2-40B4-BE49-F238E27FC236}">
                <a16:creationId xmlns:a16="http://schemas.microsoft.com/office/drawing/2014/main" id="{67D92AEE-E0B1-EFFE-7499-4600973063F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3392102" y="8889250"/>
            <a:ext cx="2654967" cy="866274"/>
          </a:xfrm>
          <a:prstGeom prst="rect">
            <a:avLst/>
          </a:prstGeom>
        </p:spPr>
      </p:pic>
      <p:pic>
        <p:nvPicPr>
          <p:cNvPr id="17" name="Immagine 16">
            <a:extLst>
              <a:ext uri="{FF2B5EF4-FFF2-40B4-BE49-F238E27FC236}">
                <a16:creationId xmlns:a16="http://schemas.microsoft.com/office/drawing/2014/main" id="{2AF7B017-3156-B0B6-552C-F8516308BE6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9758490" y="8925244"/>
            <a:ext cx="2188216" cy="841622"/>
          </a:xfrm>
          <a:prstGeom prst="rect">
            <a:avLst/>
          </a:prstGeom>
        </p:spPr>
      </p:pic>
      <p:pic>
        <p:nvPicPr>
          <p:cNvPr id="19" name="Immagine 18">
            <a:extLst>
              <a:ext uri="{FF2B5EF4-FFF2-40B4-BE49-F238E27FC236}">
                <a16:creationId xmlns:a16="http://schemas.microsoft.com/office/drawing/2014/main" id="{CE228AC2-9BBA-76FC-37EE-C7D9749D50F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673091" y="10423976"/>
            <a:ext cx="2896748" cy="991905"/>
          </a:xfrm>
          <a:prstGeom prst="rect">
            <a:avLst/>
          </a:prstGeom>
        </p:spPr>
      </p:pic>
      <p:pic>
        <p:nvPicPr>
          <p:cNvPr id="21" name="Immagine 20">
            <a:extLst>
              <a:ext uri="{FF2B5EF4-FFF2-40B4-BE49-F238E27FC236}">
                <a16:creationId xmlns:a16="http://schemas.microsoft.com/office/drawing/2014/main" id="{3473BF87-6994-FCAC-66C6-C31593E2FE0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392102" y="10548258"/>
            <a:ext cx="3136231" cy="795434"/>
          </a:xfrm>
          <a:prstGeom prst="rect">
            <a:avLst/>
          </a:prstGeom>
        </p:spPr>
      </p:pic>
      <p:sp>
        <p:nvSpPr>
          <p:cNvPr id="12" name="TextBox 11">
            <a:extLst>
              <a:ext uri="{FF2B5EF4-FFF2-40B4-BE49-F238E27FC236}">
                <a16:creationId xmlns:a16="http://schemas.microsoft.com/office/drawing/2014/main" id="{5D8BCD30-57A3-6AEC-A666-EE656D48F2D8}"/>
              </a:ext>
            </a:extLst>
          </p:cNvPr>
          <p:cNvSpPr txBox="1"/>
          <p:nvPr/>
        </p:nvSpPr>
        <p:spPr>
          <a:xfrm>
            <a:off x="941105" y="1905173"/>
            <a:ext cx="22501790" cy="3624069"/>
          </a:xfrm>
          <a:prstGeom prst="rect">
            <a:avLst/>
          </a:prstGeom>
          <a:noFill/>
        </p:spPr>
        <p:txBody>
          <a:bodyPr wrap="square">
            <a:spAutoFit/>
          </a:bodyPr>
          <a:lstStyle/>
          <a:p>
            <a:pPr algn="just" defTabSz="449580">
              <a:lnSpc>
                <a:spcPct val="90000"/>
              </a:lnSpc>
              <a:defRPr sz="5100" b="1">
                <a:uFill>
                  <a:solidFill>
                    <a:srgbClr val="000000"/>
                  </a:solidFill>
                </a:uFill>
              </a:defRPr>
            </a:pPr>
            <a:r>
              <a:rPr lang="en-GB" sz="5100" dirty="0"/>
              <a:t>Consensus among all major</a:t>
            </a:r>
            <a:r>
              <a:rPr lang="en-GB" sz="5100" dirty="0">
                <a:solidFill>
                  <a:srgbClr val="575693"/>
                </a:solidFill>
              </a:rPr>
              <a:t> Healthcare Market Intelligence firms </a:t>
            </a:r>
            <a:r>
              <a:rPr lang="en-GB" sz="5100" dirty="0"/>
              <a:t>is that the </a:t>
            </a:r>
            <a:r>
              <a:rPr lang="en-GB" sz="5100" dirty="0">
                <a:solidFill>
                  <a:srgbClr val="575693"/>
                </a:solidFill>
              </a:rPr>
              <a:t>Global Pancreatic Cancer Market Size</a:t>
            </a:r>
            <a:r>
              <a:rPr lang="en-GB" sz="5100" dirty="0"/>
              <a:t> will grow at an impressive </a:t>
            </a:r>
            <a:r>
              <a:rPr lang="en-GB" sz="5100" dirty="0">
                <a:solidFill>
                  <a:srgbClr val="575693"/>
                </a:solidFill>
              </a:rPr>
              <a:t>CAGR</a:t>
            </a:r>
            <a:r>
              <a:rPr lang="en-GB" sz="5100" dirty="0"/>
              <a:t> (Compound Annual Growth Rate) of between </a:t>
            </a:r>
            <a:r>
              <a:rPr lang="en-GB" sz="5100" dirty="0">
                <a:solidFill>
                  <a:srgbClr val="575693"/>
                </a:solidFill>
              </a:rPr>
              <a:t>13 and 15% </a:t>
            </a:r>
            <a:r>
              <a:rPr lang="en-GB" sz="5100" dirty="0"/>
              <a:t>and above, reaching revenues estimated at, or beyond, </a:t>
            </a:r>
            <a:r>
              <a:rPr lang="en-GB" sz="5100" dirty="0">
                <a:solidFill>
                  <a:srgbClr val="575693"/>
                </a:solidFill>
              </a:rPr>
              <a:t>US$ 10 billions </a:t>
            </a:r>
            <a:r>
              <a:rPr lang="en-GB" sz="5100" dirty="0"/>
              <a:t>by 2036.</a:t>
            </a:r>
          </a:p>
        </p:txBody>
      </p:sp>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182"/>
                                        </p:tgtEl>
                                        <p:attrNameLst>
                                          <p:attrName>style.visibility</p:attrName>
                                        </p:attrNameLst>
                                      </p:cBhvr>
                                      <p:to>
                                        <p:strVal val="visible"/>
                                      </p:to>
                                    </p:set>
                                    <p:animEffect transition="in" filter="fade">
                                      <p:cBhvr>
                                        <p:cTn id="7" dur="150"/>
                                        <p:tgtEl>
                                          <p:spTgt spid="182"/>
                                        </p:tgtEl>
                                      </p:cBhvr>
                                    </p:animEffect>
                                  </p:childTnLst>
                                </p:cTn>
                              </p:par>
                            </p:childTnLst>
                          </p:cTn>
                        </p:par>
                        <p:par>
                          <p:cTn id="8" fill="hold">
                            <p:stCondLst>
                              <p:cond delay="150"/>
                            </p:stCondLst>
                            <p:childTnLst>
                              <p:par>
                                <p:cTn id="9" presetID="10" presetClass="entr" fill="hold" grpId="0" nodeType="afterEffect">
                                  <p:stCondLst>
                                    <p:cond delay="0"/>
                                  </p:stCondLst>
                                  <p:iterate>
                                    <p:tmAbs val="0"/>
                                  </p:iterate>
                                  <p:childTnLst>
                                    <p:set>
                                      <p:cBhvr>
                                        <p:cTn id="10" fill="hold"/>
                                        <p:tgtEl>
                                          <p:spTgt spid="6"/>
                                        </p:tgtEl>
                                        <p:attrNameLst>
                                          <p:attrName>style.visibility</p:attrName>
                                        </p:attrNameLst>
                                      </p:cBhvr>
                                      <p:to>
                                        <p:strVal val="visible"/>
                                      </p:to>
                                    </p:set>
                                    <p:animEffect transition="in" filter="fade">
                                      <p:cBhvr>
                                        <p:cTn id="11" dur="150"/>
                                        <p:tgtEl>
                                          <p:spTgt spid="6"/>
                                        </p:tgtEl>
                                      </p:cBhvr>
                                    </p:animEffect>
                                  </p:childTnLst>
                                </p:cTn>
                              </p:par>
                            </p:childTnLst>
                          </p:cTn>
                        </p:par>
                        <p:par>
                          <p:cTn id="12" fill="hold">
                            <p:stCondLst>
                              <p:cond delay="300"/>
                            </p:stCondLst>
                            <p:childTnLst>
                              <p:par>
                                <p:cTn id="13" presetID="10" presetClass="entr" fill="hold" grpId="0" nodeType="afterEffect">
                                  <p:stCondLst>
                                    <p:cond delay="0"/>
                                  </p:stCondLst>
                                  <p:iterate>
                                    <p:tmAbs val="0"/>
                                  </p:iterate>
                                  <p:childTnLst>
                                    <p:set>
                                      <p:cBhvr>
                                        <p:cTn id="14" fill="hold"/>
                                        <p:tgtEl>
                                          <p:spTgt spid="7"/>
                                        </p:tgtEl>
                                        <p:attrNameLst>
                                          <p:attrName>style.visibility</p:attrName>
                                        </p:attrNameLst>
                                      </p:cBhvr>
                                      <p:to>
                                        <p:strVal val="visible"/>
                                      </p:to>
                                    </p:set>
                                    <p:animEffect transition="in" filter="fade">
                                      <p:cBhvr>
                                        <p:cTn id="15" dur="150"/>
                                        <p:tgtEl>
                                          <p:spTgt spid="7"/>
                                        </p:tgtEl>
                                      </p:cBhvr>
                                    </p:animEffect>
                                  </p:childTnLst>
                                </p:cTn>
                              </p:par>
                            </p:childTnLst>
                          </p:cTn>
                        </p:par>
                        <p:par>
                          <p:cTn id="16" fill="hold">
                            <p:stCondLst>
                              <p:cond delay="450"/>
                            </p:stCondLst>
                            <p:childTnLst>
                              <p:par>
                                <p:cTn id="17" presetID="10" presetClass="entr" fill="hold" grpId="0" nodeType="afterEffect">
                                  <p:stCondLst>
                                    <p:cond delay="0"/>
                                  </p:stCondLst>
                                  <p:iterate>
                                    <p:tmAbs val="0"/>
                                  </p:iterate>
                                  <p:childTnLst>
                                    <p:set>
                                      <p:cBhvr>
                                        <p:cTn id="18" fill="hold"/>
                                        <p:tgtEl>
                                          <p:spTgt spid="8"/>
                                        </p:tgtEl>
                                        <p:attrNameLst>
                                          <p:attrName>style.visibility</p:attrName>
                                        </p:attrNameLst>
                                      </p:cBhvr>
                                      <p:to>
                                        <p:strVal val="visible"/>
                                      </p:to>
                                    </p:set>
                                    <p:animEffect transition="in" filter="fade">
                                      <p:cBhvr>
                                        <p:cTn id="19" dur="150"/>
                                        <p:tgtEl>
                                          <p:spTgt spid="8"/>
                                        </p:tgtEl>
                                      </p:cBhvr>
                                    </p:animEffect>
                                  </p:childTnLst>
                                </p:cTn>
                              </p:par>
                            </p:childTnLst>
                          </p:cTn>
                        </p:par>
                        <p:par>
                          <p:cTn id="20" fill="hold">
                            <p:stCondLst>
                              <p:cond delay="600"/>
                            </p:stCondLst>
                            <p:childTnLst>
                              <p:par>
                                <p:cTn id="21" presetID="10" presetClass="entr" fill="hold" grpId="0" nodeType="afterEffect">
                                  <p:stCondLst>
                                    <p:cond delay="0"/>
                                  </p:stCondLst>
                                  <p:iterate>
                                    <p:tmAbs val="0"/>
                                  </p:iterate>
                                  <p:childTnLst>
                                    <p:set>
                                      <p:cBhvr>
                                        <p:cTn id="22" fill="hold"/>
                                        <p:tgtEl>
                                          <p:spTgt spid="9"/>
                                        </p:tgtEl>
                                        <p:attrNameLst>
                                          <p:attrName>style.visibility</p:attrName>
                                        </p:attrNameLst>
                                      </p:cBhvr>
                                      <p:to>
                                        <p:strVal val="visible"/>
                                      </p:to>
                                    </p:set>
                                    <p:animEffect transition="in" filter="fade">
                                      <p:cBhvr>
                                        <p:cTn id="23" dur="150"/>
                                        <p:tgtEl>
                                          <p:spTgt spid="9"/>
                                        </p:tgtEl>
                                      </p:cBhvr>
                                    </p:animEffect>
                                  </p:childTnLst>
                                </p:cTn>
                              </p:par>
                            </p:childTnLst>
                          </p:cTn>
                        </p:par>
                        <p:par>
                          <p:cTn id="24" fill="hold">
                            <p:stCondLst>
                              <p:cond delay="750"/>
                            </p:stCondLst>
                            <p:childTnLst>
                              <p:par>
                                <p:cTn id="25" presetID="10"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50"/>
                                        <p:tgtEl>
                                          <p:spTgt spid="11"/>
                                        </p:tgtEl>
                                      </p:cBhvr>
                                    </p:animEffect>
                                  </p:childTnLst>
                                </p:cTn>
                              </p:par>
                            </p:childTnLst>
                          </p:cTn>
                        </p:par>
                        <p:par>
                          <p:cTn id="28" fill="hold">
                            <p:stCondLst>
                              <p:cond delay="9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
                                        <p:tgtEl>
                                          <p:spTgt spid="13"/>
                                        </p:tgtEl>
                                      </p:cBhvr>
                                    </p:animEffect>
                                  </p:childTnLst>
                                </p:cTn>
                              </p:par>
                            </p:childTnLst>
                          </p:cTn>
                        </p:par>
                        <p:par>
                          <p:cTn id="32" fill="hold">
                            <p:stCondLst>
                              <p:cond delay="1050"/>
                            </p:stCondLst>
                            <p:childTnLst>
                              <p:par>
                                <p:cTn id="33" presetID="10"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50"/>
                                        <p:tgtEl>
                                          <p:spTgt spid="15"/>
                                        </p:tgtEl>
                                      </p:cBhvr>
                                    </p:animEffect>
                                  </p:childTnLst>
                                </p:cTn>
                              </p:par>
                            </p:childTnLst>
                          </p:cTn>
                        </p:par>
                        <p:par>
                          <p:cTn id="36" fill="hold">
                            <p:stCondLst>
                              <p:cond delay="12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50"/>
                                        <p:tgtEl>
                                          <p:spTgt spid="17"/>
                                        </p:tgtEl>
                                      </p:cBhvr>
                                    </p:animEffect>
                                  </p:childTnLst>
                                </p:cTn>
                              </p:par>
                            </p:childTnLst>
                          </p:cTn>
                        </p:par>
                        <p:par>
                          <p:cTn id="40" fill="hold">
                            <p:stCondLst>
                              <p:cond delay="1350"/>
                            </p:stCondLst>
                            <p:childTnLst>
                              <p:par>
                                <p:cTn id="41" presetID="10" presetClass="entr" presetSubtype="0"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150"/>
                                        <p:tgtEl>
                                          <p:spTgt spid="19"/>
                                        </p:tgtEl>
                                      </p:cBhvr>
                                    </p:animEffect>
                                  </p:childTnLst>
                                </p:cTn>
                              </p:par>
                            </p:childTnLst>
                          </p:cTn>
                        </p:par>
                        <p:par>
                          <p:cTn id="44" fill="hold">
                            <p:stCondLst>
                              <p:cond delay="1500"/>
                            </p:stCondLst>
                            <p:childTnLst>
                              <p:par>
                                <p:cTn id="45" presetID="10"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 grpId="0" animBg="1" advAuto="0"/>
      <p:bldP spid="6" grpId="0" animBg="1" advAuto="0"/>
      <p:bldP spid="7" grpId="0" animBg="1" advAuto="0"/>
      <p:bldP spid="8" grpId="0" animBg="1" advAuto="0"/>
      <p:bldP spid="9" grpId="0"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magine" descr="Immagine">
            <a:extLst>
              <a:ext uri="{FF2B5EF4-FFF2-40B4-BE49-F238E27FC236}">
                <a16:creationId xmlns:a16="http://schemas.microsoft.com/office/drawing/2014/main" id="{ADEA637D-3A7A-83FE-ABEB-BBCE1DC7CFE2}"/>
              </a:ext>
            </a:extLst>
          </p:cNvPr>
          <p:cNvPicPr>
            <a:picLocks noChangeAspect="1"/>
          </p:cNvPicPr>
          <p:nvPr/>
        </p:nvPicPr>
        <p:blipFill>
          <a:blip r:embed="rId2">
            <a:alphaModFix amt="85000"/>
          </a:blip>
          <a:stretch>
            <a:fillRect/>
          </a:stretch>
        </p:blipFill>
        <p:spPr>
          <a:xfrm>
            <a:off x="-1" y="2254989"/>
            <a:ext cx="24384001" cy="11461011"/>
          </a:xfrm>
          <a:prstGeom prst="rect">
            <a:avLst/>
          </a:prstGeom>
          <a:ln w="12700">
            <a:miter lim="400000"/>
          </a:ln>
        </p:spPr>
      </p:pic>
      <p:sp>
        <p:nvSpPr>
          <p:cNvPr id="4" name="bridges the United States and Europe to form the world’s largest ‘power grid’ of translational research and surgery dedicated to fighting pancreatic cancers.">
            <a:extLst>
              <a:ext uri="{FF2B5EF4-FFF2-40B4-BE49-F238E27FC236}">
                <a16:creationId xmlns:a16="http://schemas.microsoft.com/office/drawing/2014/main" id="{E2EAEDE8-A849-3DDE-DF72-868FBA308954}"/>
              </a:ext>
            </a:extLst>
          </p:cNvPr>
          <p:cNvSpPr txBox="1"/>
          <p:nvPr/>
        </p:nvSpPr>
        <p:spPr>
          <a:xfrm>
            <a:off x="1257300" y="1020110"/>
            <a:ext cx="22456140" cy="67179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lvl1pPr algn="ctr" defTabSz="449580">
              <a:lnSpc>
                <a:spcPct val="100000"/>
              </a:lnSpc>
              <a:spcBef>
                <a:spcPts val="0"/>
              </a:spcBef>
              <a:defRPr sz="5000" b="1">
                <a:solidFill>
                  <a:srgbClr val="FFFFFF"/>
                </a:solidFill>
                <a:uFill>
                  <a:solidFill>
                    <a:srgbClr val="000000"/>
                  </a:solidFill>
                </a:uFill>
              </a:defRPr>
            </a:lvl1pPr>
          </a:lstStyle>
          <a:p>
            <a:pPr algn="l"/>
            <a:r>
              <a:rPr lang="it-IT" sz="4400" dirty="0" err="1">
                <a:solidFill>
                  <a:schemeClr val="tx1"/>
                </a:solidFill>
              </a:rPr>
              <a:t>Comparison</a:t>
            </a:r>
            <a:r>
              <a:rPr lang="it-IT" sz="4400" dirty="0">
                <a:solidFill>
                  <a:schemeClr val="tx1"/>
                </a:solidFill>
              </a:rPr>
              <a:t> with </a:t>
            </a:r>
            <a:r>
              <a:rPr lang="it-IT" sz="4400" dirty="0" err="1">
                <a:solidFill>
                  <a:schemeClr val="tx1"/>
                </a:solidFill>
              </a:rPr>
              <a:t>Other</a:t>
            </a:r>
            <a:r>
              <a:rPr lang="it-IT" sz="4400" dirty="0">
                <a:solidFill>
                  <a:schemeClr val="tx1"/>
                </a:solidFill>
              </a:rPr>
              <a:t> Cancer Markets</a:t>
            </a:r>
          </a:p>
          <a:p>
            <a:pPr algn="l"/>
            <a:endParaRPr lang="it-IT" sz="3600" b="0" dirty="0">
              <a:solidFill>
                <a:schemeClr val="tx1"/>
              </a:solidFill>
            </a:endParaRPr>
          </a:p>
          <a:p>
            <a:pPr marL="457200" indent="-457200" algn="l">
              <a:lnSpc>
                <a:spcPts val="5300"/>
              </a:lnSpc>
              <a:buFont typeface="+mj-lt"/>
              <a:buAutoNum type="arabicPeriod"/>
            </a:pPr>
            <a:r>
              <a:rPr lang="it-IT" sz="4000" dirty="0" err="1">
                <a:solidFill>
                  <a:schemeClr val="tx1"/>
                </a:solidFill>
              </a:rPr>
              <a:t>Lung</a:t>
            </a:r>
            <a:r>
              <a:rPr lang="it-IT" sz="4000" dirty="0">
                <a:solidFill>
                  <a:schemeClr val="tx1"/>
                </a:solidFill>
              </a:rPr>
              <a:t> Cancer Market: </a:t>
            </a:r>
            <a:r>
              <a:rPr lang="it-IT" sz="4000" b="0" dirty="0">
                <a:solidFill>
                  <a:schemeClr val="tx1"/>
                </a:solidFill>
              </a:rPr>
              <a:t>The </a:t>
            </a:r>
            <a:r>
              <a:rPr lang="it-IT" sz="4000" b="0" dirty="0" err="1">
                <a:solidFill>
                  <a:schemeClr val="tx1"/>
                </a:solidFill>
              </a:rPr>
              <a:t>lung</a:t>
            </a:r>
            <a:r>
              <a:rPr lang="it-IT" sz="4000" b="0" dirty="0">
                <a:solidFill>
                  <a:schemeClr val="tx1"/>
                </a:solidFill>
              </a:rPr>
              <a:t> </a:t>
            </a:r>
            <a:r>
              <a:rPr lang="it-IT" sz="4000" b="0" dirty="0" err="1">
                <a:solidFill>
                  <a:schemeClr val="tx1"/>
                </a:solidFill>
              </a:rPr>
              <a:t>cancer</a:t>
            </a:r>
            <a:r>
              <a:rPr lang="it-IT" sz="4000" b="0" dirty="0">
                <a:solidFill>
                  <a:schemeClr val="tx1"/>
                </a:solidFill>
              </a:rPr>
              <a:t> treatment market </a:t>
            </a:r>
            <a:r>
              <a:rPr lang="it-IT" sz="4000" b="0" dirty="0" err="1">
                <a:solidFill>
                  <a:schemeClr val="tx1"/>
                </a:solidFill>
              </a:rPr>
              <a:t>is</a:t>
            </a:r>
            <a:r>
              <a:rPr lang="it-IT" sz="4000" b="0" dirty="0">
                <a:solidFill>
                  <a:schemeClr val="tx1"/>
                </a:solidFill>
              </a:rPr>
              <a:t> </a:t>
            </a:r>
            <a:r>
              <a:rPr lang="it-IT" sz="4000" b="0" dirty="0" err="1">
                <a:solidFill>
                  <a:schemeClr val="tx1"/>
                </a:solidFill>
              </a:rPr>
              <a:t>expected</a:t>
            </a:r>
            <a:r>
              <a:rPr lang="it-IT" sz="4000" b="0" dirty="0">
                <a:solidFill>
                  <a:schemeClr val="tx1"/>
                </a:solidFill>
              </a:rPr>
              <a:t> to </a:t>
            </a:r>
            <a:r>
              <a:rPr lang="it-IT" sz="4000" b="0" dirty="0" err="1">
                <a:solidFill>
                  <a:schemeClr val="tx1"/>
                </a:solidFill>
              </a:rPr>
              <a:t>grow</a:t>
            </a:r>
            <a:r>
              <a:rPr lang="it-IT" sz="4000" b="0" dirty="0">
                <a:solidFill>
                  <a:schemeClr val="tx1"/>
                </a:solidFill>
              </a:rPr>
              <a:t> </a:t>
            </a:r>
            <a:r>
              <a:rPr lang="it-IT" sz="4000" b="0" dirty="0" err="1">
                <a:solidFill>
                  <a:schemeClr val="tx1"/>
                </a:solidFill>
              </a:rPr>
              <a:t>at</a:t>
            </a:r>
            <a:r>
              <a:rPr lang="it-IT" sz="4000" b="0" dirty="0">
                <a:solidFill>
                  <a:schemeClr val="tx1"/>
                </a:solidFill>
              </a:rPr>
              <a:t> a </a:t>
            </a:r>
            <a:r>
              <a:rPr lang="it-IT" sz="4000" dirty="0">
                <a:solidFill>
                  <a:srgbClr val="FF0000"/>
                </a:solidFill>
              </a:rPr>
              <a:t>CAGR of </a:t>
            </a:r>
            <a:r>
              <a:rPr lang="it-IT" sz="4000" dirty="0" err="1">
                <a:solidFill>
                  <a:srgbClr val="FF0000"/>
                </a:solidFill>
              </a:rPr>
              <a:t>around</a:t>
            </a:r>
            <a:r>
              <a:rPr lang="it-IT" sz="4000" dirty="0">
                <a:solidFill>
                  <a:srgbClr val="FF0000"/>
                </a:solidFill>
              </a:rPr>
              <a:t> 9%</a:t>
            </a:r>
            <a:r>
              <a:rPr lang="it-IT" sz="4000" b="0" dirty="0">
                <a:solidFill>
                  <a:srgbClr val="FF0000"/>
                </a:solidFill>
              </a:rPr>
              <a:t>	</a:t>
            </a:r>
            <a:r>
              <a:rPr lang="it-IT" sz="4000" dirty="0">
                <a:solidFill>
                  <a:srgbClr val="FF0000"/>
                </a:solidFill>
              </a:rPr>
              <a:t> to 10%</a:t>
            </a:r>
            <a:r>
              <a:rPr lang="it-IT" sz="4000" b="0" dirty="0">
                <a:solidFill>
                  <a:srgbClr val="FF0000"/>
                </a:solidFill>
              </a:rPr>
              <a:t> </a:t>
            </a:r>
            <a:r>
              <a:rPr lang="it-IT" sz="4000" b="0" dirty="0">
                <a:solidFill>
                  <a:schemeClr val="tx1"/>
                </a:solidFill>
              </a:rPr>
              <a:t>over the </a:t>
            </a:r>
            <a:r>
              <a:rPr lang="it-IT" sz="4000" b="0" dirty="0" err="1">
                <a:solidFill>
                  <a:schemeClr val="tx1"/>
                </a:solidFill>
              </a:rPr>
              <a:t>next</a:t>
            </a:r>
            <a:r>
              <a:rPr lang="it-IT" sz="4000" b="0" dirty="0">
                <a:solidFill>
                  <a:schemeClr val="tx1"/>
                </a:solidFill>
              </a:rPr>
              <a:t> </a:t>
            </a:r>
            <a:r>
              <a:rPr lang="it-IT" sz="4000" b="0" dirty="0" err="1">
                <a:solidFill>
                  <a:schemeClr val="tx1"/>
                </a:solidFill>
              </a:rPr>
              <a:t>few</a:t>
            </a:r>
            <a:r>
              <a:rPr lang="it-IT" sz="4000" b="0" dirty="0">
                <a:solidFill>
                  <a:schemeClr val="tx1"/>
                </a:solidFill>
              </a:rPr>
              <a:t> </a:t>
            </a:r>
            <a:r>
              <a:rPr lang="it-IT" sz="4000" b="0" dirty="0" err="1">
                <a:solidFill>
                  <a:schemeClr val="tx1"/>
                </a:solidFill>
              </a:rPr>
              <a:t>years</a:t>
            </a:r>
            <a:r>
              <a:rPr lang="it-IT" sz="4000" b="0" dirty="0">
                <a:solidFill>
                  <a:schemeClr val="tx1"/>
                </a:solidFill>
              </a:rPr>
              <a:t>, </a:t>
            </a:r>
            <a:r>
              <a:rPr lang="it-IT" sz="4000" b="0" dirty="0" err="1">
                <a:solidFill>
                  <a:schemeClr val="tx1"/>
                </a:solidFill>
              </a:rPr>
              <a:t>which</a:t>
            </a:r>
            <a:r>
              <a:rPr lang="it-IT" sz="4000" b="0" dirty="0">
                <a:solidFill>
                  <a:schemeClr val="tx1"/>
                </a:solidFill>
              </a:rPr>
              <a:t> </a:t>
            </a:r>
            <a:r>
              <a:rPr lang="it-IT" sz="4000" b="0" dirty="0" err="1">
                <a:solidFill>
                  <a:schemeClr val="tx1"/>
                </a:solidFill>
              </a:rPr>
              <a:t>is</a:t>
            </a:r>
            <a:r>
              <a:rPr lang="it-IT" sz="4000" b="0" dirty="0">
                <a:solidFill>
                  <a:schemeClr val="tx1"/>
                </a:solidFill>
              </a:rPr>
              <a:t> </a:t>
            </a:r>
            <a:r>
              <a:rPr lang="it-IT" sz="4000" b="0" dirty="0" err="1">
                <a:solidFill>
                  <a:schemeClr val="tx1"/>
                </a:solidFill>
              </a:rPr>
              <a:t>lower</a:t>
            </a:r>
            <a:r>
              <a:rPr lang="it-IT" sz="4000" b="0" dirty="0">
                <a:solidFill>
                  <a:schemeClr val="tx1"/>
                </a:solidFill>
              </a:rPr>
              <a:t> </a:t>
            </a:r>
            <a:r>
              <a:rPr lang="it-IT" sz="4000" b="0" dirty="0" err="1">
                <a:solidFill>
                  <a:schemeClr val="tx1"/>
                </a:solidFill>
              </a:rPr>
              <a:t>than</a:t>
            </a:r>
            <a:r>
              <a:rPr lang="it-IT" sz="4000" b="0" dirty="0">
                <a:solidFill>
                  <a:schemeClr val="tx1"/>
                </a:solidFill>
              </a:rPr>
              <a:t> </a:t>
            </a:r>
            <a:r>
              <a:rPr lang="it-IT" sz="4000" b="0" dirty="0" err="1">
                <a:solidFill>
                  <a:schemeClr val="tx1"/>
                </a:solidFill>
              </a:rPr>
              <a:t>that</a:t>
            </a:r>
            <a:r>
              <a:rPr lang="it-IT" sz="4000" b="0" dirty="0">
                <a:solidFill>
                  <a:schemeClr val="tx1"/>
                </a:solidFill>
              </a:rPr>
              <a:t> of </a:t>
            </a:r>
            <a:r>
              <a:rPr lang="it-IT" sz="4000" b="0" dirty="0" err="1">
                <a:solidFill>
                  <a:schemeClr val="tx1"/>
                </a:solidFill>
              </a:rPr>
              <a:t>pancreatic</a:t>
            </a:r>
            <a:r>
              <a:rPr lang="it-IT" sz="4000" b="0" dirty="0">
                <a:solidFill>
                  <a:schemeClr val="tx1"/>
                </a:solidFill>
              </a:rPr>
              <a:t> </a:t>
            </a:r>
            <a:r>
              <a:rPr lang="it-IT" sz="4000" b="0" dirty="0" err="1">
                <a:solidFill>
                  <a:schemeClr val="tx1"/>
                </a:solidFill>
              </a:rPr>
              <a:t>cancer</a:t>
            </a:r>
            <a:r>
              <a:rPr lang="it-IT" sz="4000" b="0" dirty="0">
                <a:solidFill>
                  <a:schemeClr val="tx1"/>
                </a:solidFill>
              </a:rPr>
              <a:t>.</a:t>
            </a:r>
          </a:p>
          <a:p>
            <a:pPr marL="457200" indent="-457200" algn="l">
              <a:lnSpc>
                <a:spcPts val="5300"/>
              </a:lnSpc>
              <a:buFont typeface="+mj-lt"/>
              <a:buAutoNum type="arabicPeriod"/>
            </a:pPr>
            <a:r>
              <a:rPr lang="it-IT" sz="4000" dirty="0" err="1">
                <a:solidFill>
                  <a:schemeClr val="tx1"/>
                </a:solidFill>
              </a:rPr>
              <a:t>Breast</a:t>
            </a:r>
            <a:r>
              <a:rPr lang="it-IT" sz="4000" dirty="0">
                <a:solidFill>
                  <a:schemeClr val="tx1"/>
                </a:solidFill>
              </a:rPr>
              <a:t> Cancer Market: </a:t>
            </a:r>
            <a:r>
              <a:rPr lang="it-IT" sz="4000" b="0" dirty="0">
                <a:solidFill>
                  <a:schemeClr val="tx1"/>
                </a:solidFill>
              </a:rPr>
              <a:t>The </a:t>
            </a:r>
            <a:r>
              <a:rPr lang="it-IT" sz="4000" b="0" dirty="0" err="1">
                <a:solidFill>
                  <a:schemeClr val="tx1"/>
                </a:solidFill>
              </a:rPr>
              <a:t>breast</a:t>
            </a:r>
            <a:r>
              <a:rPr lang="it-IT" sz="4000" b="0" dirty="0">
                <a:solidFill>
                  <a:schemeClr val="tx1"/>
                </a:solidFill>
              </a:rPr>
              <a:t> </a:t>
            </a:r>
            <a:r>
              <a:rPr lang="it-IT" sz="4000" b="0" dirty="0" err="1">
                <a:solidFill>
                  <a:schemeClr val="tx1"/>
                </a:solidFill>
              </a:rPr>
              <a:t>cancer</a:t>
            </a:r>
            <a:r>
              <a:rPr lang="it-IT" sz="4000" b="0" dirty="0">
                <a:solidFill>
                  <a:schemeClr val="tx1"/>
                </a:solidFill>
              </a:rPr>
              <a:t> treatment market </a:t>
            </a:r>
            <a:r>
              <a:rPr lang="it-IT" sz="4000" b="0" dirty="0" err="1">
                <a:solidFill>
                  <a:schemeClr val="tx1"/>
                </a:solidFill>
              </a:rPr>
              <a:t>often</a:t>
            </a:r>
            <a:r>
              <a:rPr lang="it-IT" sz="4000" b="0" dirty="0">
                <a:solidFill>
                  <a:schemeClr val="tx1"/>
                </a:solidFill>
              </a:rPr>
              <a:t> </a:t>
            </a:r>
            <a:r>
              <a:rPr lang="it-IT" sz="4000" b="0" dirty="0" err="1">
                <a:solidFill>
                  <a:schemeClr val="tx1"/>
                </a:solidFill>
              </a:rPr>
              <a:t>exhibits</a:t>
            </a:r>
            <a:r>
              <a:rPr lang="it-IT" sz="4000" b="0" dirty="0">
                <a:solidFill>
                  <a:schemeClr val="tx1"/>
                </a:solidFill>
              </a:rPr>
              <a:t> a </a:t>
            </a:r>
            <a:r>
              <a:rPr lang="it-IT" sz="4000" dirty="0">
                <a:solidFill>
                  <a:srgbClr val="FF0000"/>
                </a:solidFill>
              </a:rPr>
              <a:t>CAGR of </a:t>
            </a:r>
            <a:r>
              <a:rPr lang="it-IT" sz="4000" dirty="0" err="1">
                <a:solidFill>
                  <a:srgbClr val="FF0000"/>
                </a:solidFill>
              </a:rPr>
              <a:t>about</a:t>
            </a:r>
            <a:r>
              <a:rPr lang="it-IT" sz="4000" dirty="0">
                <a:solidFill>
                  <a:srgbClr val="FF0000"/>
                </a:solidFill>
              </a:rPr>
              <a:t> 7% to 8%</a:t>
            </a:r>
            <a:r>
              <a:rPr lang="it-IT" sz="4000" b="0" dirty="0">
                <a:solidFill>
                  <a:schemeClr val="tx1"/>
                </a:solidFill>
              </a:rPr>
              <a:t>, </a:t>
            </a:r>
            <a:r>
              <a:rPr lang="it-IT" sz="4000" b="0" dirty="0" err="1">
                <a:solidFill>
                  <a:schemeClr val="tx1"/>
                </a:solidFill>
              </a:rPr>
              <a:t>which</a:t>
            </a:r>
            <a:r>
              <a:rPr lang="it-IT" sz="4000" b="0" dirty="0">
                <a:solidFill>
                  <a:schemeClr val="tx1"/>
                </a:solidFill>
              </a:rPr>
              <a:t> </a:t>
            </a:r>
            <a:r>
              <a:rPr lang="it-IT" sz="4000" b="0" dirty="0" err="1">
                <a:solidFill>
                  <a:schemeClr val="tx1"/>
                </a:solidFill>
              </a:rPr>
              <a:t>also</a:t>
            </a:r>
            <a:r>
              <a:rPr lang="it-IT" sz="4000" b="0" dirty="0">
                <a:solidFill>
                  <a:schemeClr val="tx1"/>
                </a:solidFill>
              </a:rPr>
              <a:t> </a:t>
            </a:r>
            <a:r>
              <a:rPr lang="it-IT" sz="4000" b="0" dirty="0" err="1">
                <a:solidFill>
                  <a:schemeClr val="tx1"/>
                </a:solidFill>
              </a:rPr>
              <a:t>falls</a:t>
            </a:r>
            <a:r>
              <a:rPr lang="it-IT" sz="4000" b="0" dirty="0">
                <a:solidFill>
                  <a:schemeClr val="tx1"/>
                </a:solidFill>
              </a:rPr>
              <a:t> short </a:t>
            </a:r>
            <a:r>
              <a:rPr lang="it-IT" sz="4000" b="0" dirty="0" err="1">
                <a:solidFill>
                  <a:schemeClr val="tx1"/>
                </a:solidFill>
              </a:rPr>
              <a:t>compared</a:t>
            </a:r>
            <a:r>
              <a:rPr lang="it-IT" sz="4000" b="0" dirty="0">
                <a:solidFill>
                  <a:schemeClr val="tx1"/>
                </a:solidFill>
              </a:rPr>
              <a:t> to the </a:t>
            </a:r>
            <a:r>
              <a:rPr lang="it-IT" sz="4000" b="0" dirty="0" err="1">
                <a:solidFill>
                  <a:schemeClr val="tx1"/>
                </a:solidFill>
              </a:rPr>
              <a:t>pancreatic</a:t>
            </a:r>
            <a:r>
              <a:rPr lang="it-IT" sz="4000" b="0" dirty="0">
                <a:solidFill>
                  <a:schemeClr val="tx1"/>
                </a:solidFill>
              </a:rPr>
              <a:t> </a:t>
            </a:r>
            <a:r>
              <a:rPr lang="it-IT" sz="4000" b="0" dirty="0" err="1">
                <a:solidFill>
                  <a:schemeClr val="tx1"/>
                </a:solidFill>
              </a:rPr>
              <a:t>cancer</a:t>
            </a:r>
            <a:r>
              <a:rPr lang="it-IT" sz="4000" b="0" dirty="0">
                <a:solidFill>
                  <a:schemeClr val="tx1"/>
                </a:solidFill>
              </a:rPr>
              <a:t> </a:t>
            </a:r>
            <a:r>
              <a:rPr lang="it-IT" sz="4000" b="0" dirty="0" err="1">
                <a:solidFill>
                  <a:schemeClr val="tx1"/>
                </a:solidFill>
              </a:rPr>
              <a:t>market's</a:t>
            </a:r>
            <a:r>
              <a:rPr lang="it-IT" sz="4000" b="0" dirty="0">
                <a:solidFill>
                  <a:schemeClr val="tx1"/>
                </a:solidFill>
              </a:rPr>
              <a:t> </a:t>
            </a:r>
            <a:r>
              <a:rPr lang="it-IT" sz="4000" b="0" dirty="0" err="1">
                <a:solidFill>
                  <a:schemeClr val="tx1"/>
                </a:solidFill>
              </a:rPr>
              <a:t>growth</a:t>
            </a:r>
            <a:r>
              <a:rPr lang="it-IT" sz="4000" b="0" dirty="0">
                <a:solidFill>
                  <a:schemeClr val="tx1"/>
                </a:solidFill>
              </a:rPr>
              <a:t> rate.</a:t>
            </a:r>
          </a:p>
          <a:p>
            <a:pPr marL="457200" indent="-457200" algn="l">
              <a:lnSpc>
                <a:spcPts val="5300"/>
              </a:lnSpc>
              <a:buFont typeface="+mj-lt"/>
              <a:buAutoNum type="arabicPeriod"/>
            </a:pPr>
            <a:r>
              <a:rPr lang="it-IT" sz="4000" dirty="0" err="1">
                <a:solidFill>
                  <a:schemeClr val="tx1"/>
                </a:solidFill>
              </a:rPr>
              <a:t>Colorectal</a:t>
            </a:r>
            <a:r>
              <a:rPr lang="it-IT" sz="4000" dirty="0">
                <a:solidFill>
                  <a:schemeClr val="tx1"/>
                </a:solidFill>
              </a:rPr>
              <a:t> Cancer Market: </a:t>
            </a:r>
            <a:r>
              <a:rPr lang="it-IT" sz="4000" b="0" dirty="0" err="1">
                <a:solidFill>
                  <a:schemeClr val="tx1"/>
                </a:solidFill>
              </a:rPr>
              <a:t>This</a:t>
            </a:r>
            <a:r>
              <a:rPr lang="it-IT" sz="4000" b="0" dirty="0">
                <a:solidFill>
                  <a:schemeClr val="tx1"/>
                </a:solidFill>
              </a:rPr>
              <a:t> market </a:t>
            </a:r>
            <a:r>
              <a:rPr lang="it-IT" sz="4000" b="0" dirty="0" err="1">
                <a:solidFill>
                  <a:schemeClr val="tx1"/>
                </a:solidFill>
              </a:rPr>
              <a:t>is</a:t>
            </a:r>
            <a:r>
              <a:rPr lang="it-IT" sz="4000" b="0" dirty="0">
                <a:solidFill>
                  <a:schemeClr val="tx1"/>
                </a:solidFill>
              </a:rPr>
              <a:t> </a:t>
            </a:r>
            <a:r>
              <a:rPr lang="it-IT" sz="4000" b="0" dirty="0" err="1">
                <a:solidFill>
                  <a:schemeClr val="tx1"/>
                </a:solidFill>
              </a:rPr>
              <a:t>projected</a:t>
            </a:r>
            <a:r>
              <a:rPr lang="it-IT" sz="4000" b="0" dirty="0">
                <a:solidFill>
                  <a:schemeClr val="tx1"/>
                </a:solidFill>
              </a:rPr>
              <a:t> to </a:t>
            </a:r>
            <a:r>
              <a:rPr lang="it-IT" sz="4000" b="0" dirty="0" err="1">
                <a:solidFill>
                  <a:schemeClr val="tx1"/>
                </a:solidFill>
              </a:rPr>
              <a:t>have</a:t>
            </a:r>
            <a:r>
              <a:rPr lang="it-IT" sz="4000" b="0" dirty="0">
                <a:solidFill>
                  <a:schemeClr val="tx1"/>
                </a:solidFill>
              </a:rPr>
              <a:t> a </a:t>
            </a:r>
            <a:r>
              <a:rPr lang="it-IT" sz="4000" dirty="0">
                <a:solidFill>
                  <a:srgbClr val="FF0000"/>
                </a:solidFill>
              </a:rPr>
              <a:t>CAGR of </a:t>
            </a:r>
            <a:r>
              <a:rPr lang="it-IT" sz="4000" dirty="0" err="1">
                <a:solidFill>
                  <a:srgbClr val="FF0000"/>
                </a:solidFill>
              </a:rPr>
              <a:t>approximately</a:t>
            </a:r>
            <a:r>
              <a:rPr lang="it-IT" sz="4000" dirty="0">
                <a:solidFill>
                  <a:srgbClr val="FF0000"/>
                </a:solidFill>
              </a:rPr>
              <a:t> 8%</a:t>
            </a:r>
            <a:r>
              <a:rPr lang="it-IT" sz="4000" b="0" dirty="0">
                <a:solidFill>
                  <a:schemeClr val="tx1"/>
                </a:solidFill>
              </a:rPr>
              <a:t>,</a:t>
            </a:r>
            <a:r>
              <a:rPr lang="it-IT" sz="4000" dirty="0">
                <a:solidFill>
                  <a:srgbClr val="575693"/>
                </a:solidFill>
              </a:rPr>
              <a:t> </a:t>
            </a:r>
            <a:r>
              <a:rPr lang="it-IT" sz="4000" b="0" dirty="0" err="1">
                <a:solidFill>
                  <a:schemeClr val="tx1"/>
                </a:solidFill>
              </a:rPr>
              <a:t>again</a:t>
            </a:r>
            <a:r>
              <a:rPr lang="it-IT" sz="4000" b="0" dirty="0">
                <a:solidFill>
                  <a:schemeClr val="tx1"/>
                </a:solidFill>
              </a:rPr>
              <a:t> </a:t>
            </a:r>
            <a:r>
              <a:rPr lang="it-IT" sz="4000" b="0" dirty="0" err="1">
                <a:solidFill>
                  <a:schemeClr val="tx1"/>
                </a:solidFill>
              </a:rPr>
              <a:t>indicating</a:t>
            </a:r>
            <a:r>
              <a:rPr lang="it-IT" sz="4000" b="0" dirty="0">
                <a:solidFill>
                  <a:schemeClr val="tx1"/>
                </a:solidFill>
              </a:rPr>
              <a:t> </a:t>
            </a:r>
            <a:r>
              <a:rPr lang="it-IT" sz="4000" b="0" dirty="0" err="1">
                <a:solidFill>
                  <a:schemeClr val="tx1"/>
                </a:solidFill>
              </a:rPr>
              <a:t>slower</a:t>
            </a:r>
            <a:r>
              <a:rPr lang="it-IT" sz="4000" b="0" dirty="0">
                <a:solidFill>
                  <a:schemeClr val="tx1"/>
                </a:solidFill>
              </a:rPr>
              <a:t> </a:t>
            </a:r>
            <a:r>
              <a:rPr lang="it-IT" sz="4000" b="0" dirty="0" err="1">
                <a:solidFill>
                  <a:schemeClr val="tx1"/>
                </a:solidFill>
              </a:rPr>
              <a:t>growth</a:t>
            </a:r>
            <a:r>
              <a:rPr lang="it-IT" sz="4000" b="0" dirty="0">
                <a:solidFill>
                  <a:schemeClr val="tx1"/>
                </a:solidFill>
              </a:rPr>
              <a:t> relative to </a:t>
            </a:r>
            <a:r>
              <a:rPr lang="it-IT" sz="4000" b="0" dirty="0" err="1">
                <a:solidFill>
                  <a:schemeClr val="tx1"/>
                </a:solidFill>
              </a:rPr>
              <a:t>pancreatic</a:t>
            </a:r>
            <a:r>
              <a:rPr lang="it-IT" sz="4000" b="0" dirty="0">
                <a:solidFill>
                  <a:schemeClr val="tx1"/>
                </a:solidFill>
              </a:rPr>
              <a:t> </a:t>
            </a:r>
            <a:r>
              <a:rPr lang="it-IT" sz="4000" b="0" dirty="0" err="1">
                <a:solidFill>
                  <a:schemeClr val="tx1"/>
                </a:solidFill>
              </a:rPr>
              <a:t>cancer</a:t>
            </a:r>
            <a:r>
              <a:rPr lang="it-IT" sz="4000" b="0" dirty="0">
                <a:solidFill>
                  <a:schemeClr val="tx1"/>
                </a:solidFill>
              </a:rPr>
              <a:t>.</a:t>
            </a:r>
          </a:p>
          <a:p>
            <a:pPr marL="457200" indent="-457200" algn="l">
              <a:lnSpc>
                <a:spcPts val="5300"/>
              </a:lnSpc>
              <a:buFont typeface="+mj-lt"/>
              <a:buAutoNum type="arabicPeriod"/>
            </a:pPr>
            <a:r>
              <a:rPr lang="it-IT" sz="4000" dirty="0">
                <a:solidFill>
                  <a:schemeClr val="tx1"/>
                </a:solidFill>
              </a:rPr>
              <a:t>Prostate Cancer Market: </a:t>
            </a:r>
            <a:r>
              <a:rPr lang="it-IT" sz="4000" b="0" dirty="0">
                <a:solidFill>
                  <a:schemeClr val="tx1"/>
                </a:solidFill>
              </a:rPr>
              <a:t>The prostate </a:t>
            </a:r>
            <a:r>
              <a:rPr lang="it-IT" sz="4000" b="0" dirty="0" err="1">
                <a:solidFill>
                  <a:schemeClr val="tx1"/>
                </a:solidFill>
              </a:rPr>
              <a:t>cancer</a:t>
            </a:r>
            <a:r>
              <a:rPr lang="it-IT" sz="4000" b="0" dirty="0">
                <a:solidFill>
                  <a:schemeClr val="tx1"/>
                </a:solidFill>
              </a:rPr>
              <a:t> treatment market </a:t>
            </a:r>
            <a:r>
              <a:rPr lang="it-IT" sz="4000" b="0" dirty="0" err="1">
                <a:solidFill>
                  <a:schemeClr val="tx1"/>
                </a:solidFill>
              </a:rPr>
              <a:t>typically</a:t>
            </a:r>
            <a:r>
              <a:rPr lang="it-IT" sz="4000" b="0" dirty="0">
                <a:solidFill>
                  <a:schemeClr val="tx1"/>
                </a:solidFill>
              </a:rPr>
              <a:t> </a:t>
            </a:r>
            <a:r>
              <a:rPr lang="it-IT" sz="4000" b="0" dirty="0" err="1">
                <a:solidFill>
                  <a:schemeClr val="tx1"/>
                </a:solidFill>
              </a:rPr>
              <a:t>sees</a:t>
            </a:r>
            <a:r>
              <a:rPr lang="it-IT" sz="4000" b="0" dirty="0">
                <a:solidFill>
                  <a:schemeClr val="tx1"/>
                </a:solidFill>
              </a:rPr>
              <a:t> a </a:t>
            </a:r>
            <a:r>
              <a:rPr lang="it-IT" sz="4000" dirty="0">
                <a:solidFill>
                  <a:srgbClr val="FF0000"/>
                </a:solidFill>
              </a:rPr>
              <a:t>CAGR of </a:t>
            </a:r>
            <a:r>
              <a:rPr lang="it-IT" sz="4000" dirty="0" err="1">
                <a:solidFill>
                  <a:srgbClr val="FF0000"/>
                </a:solidFill>
              </a:rPr>
              <a:t>about</a:t>
            </a:r>
            <a:r>
              <a:rPr lang="it-IT" sz="4000" dirty="0">
                <a:solidFill>
                  <a:srgbClr val="FF0000"/>
                </a:solidFill>
              </a:rPr>
              <a:t> 6% to 8%</a:t>
            </a:r>
            <a:r>
              <a:rPr lang="it-IT" sz="4000" b="0" dirty="0">
                <a:solidFill>
                  <a:schemeClr val="tx1"/>
                </a:solidFill>
              </a:rPr>
              <a:t>,</a:t>
            </a:r>
            <a:r>
              <a:rPr lang="it-IT" sz="4000" b="0" dirty="0">
                <a:solidFill>
                  <a:srgbClr val="FF0000"/>
                </a:solidFill>
              </a:rPr>
              <a:t> </a:t>
            </a:r>
            <a:r>
              <a:rPr lang="it-IT" sz="4000" b="0" dirty="0" err="1">
                <a:solidFill>
                  <a:schemeClr val="tx1"/>
                </a:solidFill>
              </a:rPr>
              <a:t>which</a:t>
            </a:r>
            <a:r>
              <a:rPr lang="it-IT" sz="4000" b="0" dirty="0">
                <a:solidFill>
                  <a:schemeClr val="tx1"/>
                </a:solidFill>
              </a:rPr>
              <a:t> </a:t>
            </a:r>
            <a:r>
              <a:rPr lang="it-IT" sz="4000" b="0" dirty="0" err="1">
                <a:solidFill>
                  <a:schemeClr val="tx1"/>
                </a:solidFill>
              </a:rPr>
              <a:t>is</a:t>
            </a:r>
            <a:r>
              <a:rPr lang="it-IT" sz="4000" b="0" dirty="0">
                <a:solidFill>
                  <a:schemeClr val="tx1"/>
                </a:solidFill>
              </a:rPr>
              <a:t> </a:t>
            </a:r>
            <a:r>
              <a:rPr lang="it-IT" sz="4000" b="0" dirty="0" err="1">
                <a:solidFill>
                  <a:schemeClr val="tx1"/>
                </a:solidFill>
              </a:rPr>
              <a:t>significantly</a:t>
            </a:r>
            <a:r>
              <a:rPr lang="it-IT" sz="4000" b="0" dirty="0">
                <a:solidFill>
                  <a:schemeClr val="tx1"/>
                </a:solidFill>
              </a:rPr>
              <a:t> </a:t>
            </a:r>
            <a:r>
              <a:rPr lang="it-IT" sz="4000" b="0" dirty="0" err="1">
                <a:solidFill>
                  <a:schemeClr val="tx1"/>
                </a:solidFill>
              </a:rPr>
              <a:t>lower</a:t>
            </a:r>
            <a:r>
              <a:rPr lang="it-IT" sz="4000" b="0" dirty="0">
                <a:solidFill>
                  <a:schemeClr val="tx1"/>
                </a:solidFill>
              </a:rPr>
              <a:t> </a:t>
            </a:r>
            <a:r>
              <a:rPr lang="it-IT" sz="4000" b="0" dirty="0" err="1">
                <a:solidFill>
                  <a:schemeClr val="tx1"/>
                </a:solidFill>
              </a:rPr>
              <a:t>than</a:t>
            </a:r>
            <a:r>
              <a:rPr lang="it-IT" sz="4000" b="0" dirty="0">
                <a:solidFill>
                  <a:schemeClr val="tx1"/>
                </a:solidFill>
              </a:rPr>
              <a:t> the </a:t>
            </a:r>
            <a:r>
              <a:rPr lang="it-IT" sz="4000" b="0" dirty="0" err="1">
                <a:solidFill>
                  <a:schemeClr val="tx1"/>
                </a:solidFill>
              </a:rPr>
              <a:t>pancreatic</a:t>
            </a:r>
            <a:r>
              <a:rPr lang="it-IT" sz="4000" b="0" dirty="0">
                <a:solidFill>
                  <a:schemeClr val="tx1"/>
                </a:solidFill>
              </a:rPr>
              <a:t> </a:t>
            </a:r>
            <a:r>
              <a:rPr lang="it-IT" sz="4000" b="0" dirty="0" err="1">
                <a:solidFill>
                  <a:schemeClr val="tx1"/>
                </a:solidFill>
              </a:rPr>
              <a:t>cancer</a:t>
            </a:r>
            <a:r>
              <a:rPr lang="it-IT" sz="4000" b="0" dirty="0">
                <a:solidFill>
                  <a:schemeClr val="tx1"/>
                </a:solidFill>
              </a:rPr>
              <a:t> market.</a:t>
            </a:r>
          </a:p>
        </p:txBody>
      </p:sp>
      <p:sp>
        <p:nvSpPr>
          <p:cNvPr id="10" name="CasellaDiTesto 9">
            <a:extLst>
              <a:ext uri="{FF2B5EF4-FFF2-40B4-BE49-F238E27FC236}">
                <a16:creationId xmlns:a16="http://schemas.microsoft.com/office/drawing/2014/main" id="{0C5024FA-99B8-E4AF-C26A-D3D2570609A0}"/>
              </a:ext>
            </a:extLst>
          </p:cNvPr>
          <p:cNvSpPr txBox="1"/>
          <p:nvPr/>
        </p:nvSpPr>
        <p:spPr>
          <a:xfrm>
            <a:off x="1625600" y="7833917"/>
            <a:ext cx="21412340" cy="3911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algn="just">
              <a:lnSpc>
                <a:spcPct val="100000"/>
              </a:lnSpc>
            </a:pPr>
            <a:r>
              <a:rPr lang="it-IT" sz="4200" b="1" dirty="0">
                <a:solidFill>
                  <a:schemeClr val="tx1"/>
                </a:solidFill>
                <a:effectLst/>
                <a:latin typeface="Arial" panose="020B0604020202020204" pitchFamily="34" charset="0"/>
              </a:rPr>
              <a:t>In </a:t>
            </a:r>
            <a:r>
              <a:rPr lang="it-IT" sz="4200" b="1" dirty="0" err="1">
                <a:solidFill>
                  <a:schemeClr val="tx1"/>
                </a:solidFill>
                <a:effectLst/>
                <a:latin typeface="Arial" panose="020B0604020202020204" pitchFamily="34" charset="0"/>
              </a:rPr>
              <a:t>summary</a:t>
            </a:r>
            <a:r>
              <a:rPr lang="it-IT" sz="4200" b="1" dirty="0">
                <a:solidFill>
                  <a:schemeClr val="tx1"/>
                </a:solidFill>
                <a:effectLst/>
                <a:latin typeface="Arial" panose="020B0604020202020204" pitchFamily="34" charset="0"/>
              </a:rPr>
              <a:t>, the </a:t>
            </a:r>
            <a:r>
              <a:rPr lang="it-IT" sz="4200" b="1" dirty="0" err="1">
                <a:solidFill>
                  <a:schemeClr val="tx1"/>
                </a:solidFill>
                <a:effectLst/>
                <a:latin typeface="Arial" panose="020B0604020202020204" pitchFamily="34" charset="0"/>
              </a:rPr>
              <a:t>pancreatic</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cancer</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market's</a:t>
            </a:r>
            <a:r>
              <a:rPr lang="it-IT" sz="4200" b="1" dirty="0">
                <a:solidFill>
                  <a:schemeClr val="tx1"/>
                </a:solidFill>
                <a:effectLst/>
                <a:latin typeface="Arial" panose="020B0604020202020204" pitchFamily="34" charset="0"/>
              </a:rPr>
              <a:t> </a:t>
            </a:r>
            <a:r>
              <a:rPr lang="it-IT" sz="4200" b="1" dirty="0">
                <a:solidFill>
                  <a:srgbClr val="FF0000"/>
                </a:solidFill>
                <a:effectLst/>
                <a:latin typeface="Arial" panose="020B0604020202020204" pitchFamily="34" charset="0"/>
              </a:rPr>
              <a:t>CAGR of 13.3% to 15.8% </a:t>
            </a:r>
            <a:r>
              <a:rPr lang="it-IT" sz="4200" b="1" dirty="0">
                <a:solidFill>
                  <a:schemeClr val="tx1"/>
                </a:solidFill>
                <a:effectLst/>
                <a:latin typeface="Arial" panose="020B0604020202020204" pitchFamily="34" charset="0"/>
              </a:rPr>
              <a:t>positions </a:t>
            </a:r>
            <a:r>
              <a:rPr lang="it-IT" sz="4200" b="1" dirty="0" err="1">
                <a:solidFill>
                  <a:schemeClr val="tx1"/>
                </a:solidFill>
                <a:effectLst/>
                <a:latin typeface="Arial" panose="020B0604020202020204" pitchFamily="34" charset="0"/>
              </a:rPr>
              <a:t>it</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as</a:t>
            </a:r>
            <a:r>
              <a:rPr lang="it-IT" sz="4200" b="1" dirty="0">
                <a:solidFill>
                  <a:schemeClr val="tx1"/>
                </a:solidFill>
                <a:effectLst/>
                <a:latin typeface="Arial" panose="020B0604020202020204" pitchFamily="34" charset="0"/>
              </a:rPr>
              <a:t> one of the </a:t>
            </a:r>
            <a:r>
              <a:rPr lang="it-IT" sz="4200" b="1" dirty="0" err="1">
                <a:solidFill>
                  <a:schemeClr val="tx1"/>
                </a:solidFill>
                <a:effectLst/>
                <a:latin typeface="Arial" panose="020B0604020202020204" pitchFamily="34" charset="0"/>
              </a:rPr>
              <a:t>fastest-growing</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segments</a:t>
            </a:r>
            <a:r>
              <a:rPr lang="it-IT" sz="4200" b="1" dirty="0">
                <a:solidFill>
                  <a:schemeClr val="tx1"/>
                </a:solidFill>
                <a:effectLst/>
                <a:latin typeface="Arial" panose="020B0604020202020204" pitchFamily="34" charset="0"/>
              </a:rPr>
              <a:t> in </a:t>
            </a:r>
            <a:r>
              <a:rPr lang="it-IT" sz="4200" b="1" dirty="0" err="1">
                <a:solidFill>
                  <a:schemeClr val="tx1"/>
                </a:solidFill>
                <a:effectLst/>
                <a:latin typeface="Arial" panose="020B0604020202020204" pitchFamily="34" charset="0"/>
              </a:rPr>
              <a:t>oncology</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outpacing</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other</a:t>
            </a:r>
            <a:r>
              <a:rPr lang="it-IT" sz="4200" b="1" dirty="0">
                <a:solidFill>
                  <a:schemeClr val="tx1"/>
                </a:solidFill>
                <a:effectLst/>
                <a:latin typeface="Arial" panose="020B0604020202020204" pitchFamily="34" charset="0"/>
              </a:rPr>
              <a:t> major </a:t>
            </a:r>
            <a:r>
              <a:rPr lang="it-IT" sz="4200" b="1" dirty="0" err="1">
                <a:solidFill>
                  <a:schemeClr val="tx1"/>
                </a:solidFill>
                <a:effectLst/>
                <a:latin typeface="Arial" panose="020B0604020202020204" pitchFamily="34" charset="0"/>
              </a:rPr>
              <a:t>cancer</a:t>
            </a:r>
            <a:r>
              <a:rPr lang="it-IT" sz="4200" b="1" dirty="0">
                <a:solidFill>
                  <a:schemeClr val="tx1"/>
                </a:solidFill>
                <a:effectLst/>
                <a:latin typeface="Arial" panose="020B0604020202020204" pitchFamily="34" charset="0"/>
              </a:rPr>
              <a:t> markets </a:t>
            </a:r>
            <a:r>
              <a:rPr lang="it-IT" sz="4200" b="1" dirty="0" err="1">
                <a:solidFill>
                  <a:schemeClr val="tx1"/>
                </a:solidFill>
                <a:effectLst/>
                <a:latin typeface="Arial" panose="020B0604020202020204" pitchFamily="34" charset="0"/>
              </a:rPr>
              <a:t>such</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as</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lung</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breast</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colorectal</a:t>
            </a:r>
            <a:r>
              <a:rPr lang="it-IT" sz="4200" b="1" dirty="0">
                <a:solidFill>
                  <a:schemeClr val="tx1"/>
                </a:solidFill>
                <a:effectLst/>
                <a:latin typeface="Arial" panose="020B0604020202020204" pitchFamily="34" charset="0"/>
              </a:rPr>
              <a:t>, and prostate </a:t>
            </a:r>
            <a:r>
              <a:rPr lang="it-IT" sz="4200" b="1" dirty="0" err="1">
                <a:solidFill>
                  <a:schemeClr val="tx1"/>
                </a:solidFill>
                <a:effectLst/>
                <a:latin typeface="Arial" panose="020B0604020202020204" pitchFamily="34" charset="0"/>
              </a:rPr>
              <a:t>cancers</a:t>
            </a:r>
            <a:r>
              <a:rPr lang="it-IT" sz="4200" b="1" dirty="0">
                <a:solidFill>
                  <a:schemeClr val="tx1"/>
                </a:solidFill>
                <a:effectLst/>
                <a:latin typeface="Arial" panose="020B0604020202020204" pitchFamily="34" charset="0"/>
              </a:rPr>
              <a:t>. The market </a:t>
            </a:r>
            <a:r>
              <a:rPr lang="it-IT" sz="4200" b="1" dirty="0" err="1">
                <a:solidFill>
                  <a:schemeClr val="tx1"/>
                </a:solidFill>
                <a:effectLst/>
                <a:latin typeface="Arial" panose="020B0604020202020204" pitchFamily="34" charset="0"/>
              </a:rPr>
              <a:t>is</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driven</a:t>
            </a:r>
            <a:r>
              <a:rPr lang="it-IT" sz="4200" b="1" dirty="0">
                <a:solidFill>
                  <a:schemeClr val="tx1"/>
                </a:solidFill>
                <a:effectLst/>
                <a:latin typeface="Arial" panose="020B0604020202020204" pitchFamily="34" charset="0"/>
              </a:rPr>
              <a:t> by </a:t>
            </a:r>
            <a:r>
              <a:rPr lang="it-IT" sz="4200" b="1" dirty="0" err="1">
                <a:solidFill>
                  <a:schemeClr val="tx1"/>
                </a:solidFill>
                <a:effectLst/>
                <a:latin typeface="Arial" panose="020B0604020202020204" pitchFamily="34" charset="0"/>
              </a:rPr>
              <a:t>increasing</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incidence</a:t>
            </a:r>
            <a:r>
              <a:rPr lang="it-IT" sz="4200" b="1" dirty="0">
                <a:solidFill>
                  <a:schemeClr val="tx1"/>
                </a:solidFill>
                <a:effectLst/>
                <a:latin typeface="Arial" panose="020B0604020202020204" pitchFamily="34" charset="0"/>
              </a:rPr>
              <a:t> rates, </a:t>
            </a:r>
            <a:r>
              <a:rPr lang="it-IT" sz="4200" b="1" dirty="0" err="1">
                <a:solidFill>
                  <a:schemeClr val="tx1"/>
                </a:solidFill>
                <a:effectLst/>
                <a:latin typeface="Arial" panose="020B0604020202020204" pitchFamily="34" charset="0"/>
              </a:rPr>
              <a:t>advancements</a:t>
            </a:r>
            <a:r>
              <a:rPr lang="it-IT" sz="4200" b="1" dirty="0">
                <a:solidFill>
                  <a:schemeClr val="tx1"/>
                </a:solidFill>
                <a:effectLst/>
                <a:latin typeface="Arial" panose="020B0604020202020204" pitchFamily="34" charset="0"/>
              </a:rPr>
              <a:t> in treatment options, and a focus on </a:t>
            </a:r>
            <a:r>
              <a:rPr lang="it-IT" sz="4200" b="1" dirty="0" err="1">
                <a:solidFill>
                  <a:schemeClr val="tx1"/>
                </a:solidFill>
                <a:effectLst/>
                <a:latin typeface="Arial" panose="020B0604020202020204" pitchFamily="34" charset="0"/>
              </a:rPr>
              <a:t>early</a:t>
            </a:r>
            <a:r>
              <a:rPr lang="it-IT" sz="4200" b="1" dirty="0">
                <a:solidFill>
                  <a:schemeClr val="tx1"/>
                </a:solidFill>
                <a:effectLst/>
                <a:latin typeface="Arial" panose="020B0604020202020204" pitchFamily="34" charset="0"/>
              </a:rPr>
              <a:t> </a:t>
            </a:r>
            <a:r>
              <a:rPr lang="it-IT" sz="4200" b="1" dirty="0" err="1">
                <a:solidFill>
                  <a:schemeClr val="tx1"/>
                </a:solidFill>
                <a:effectLst/>
                <a:latin typeface="Arial" panose="020B0604020202020204" pitchFamily="34" charset="0"/>
              </a:rPr>
              <a:t>detection</a:t>
            </a:r>
            <a:r>
              <a:rPr lang="it-IT" sz="4200" b="1" dirty="0">
                <a:solidFill>
                  <a:schemeClr val="tx1"/>
                </a:solidFill>
                <a:effectLst/>
                <a:latin typeface="Arial" panose="020B0604020202020204" pitchFamily="34" charset="0"/>
              </a:rPr>
              <a:t> and </a:t>
            </a:r>
            <a:r>
              <a:rPr lang="it-IT" sz="4200" b="1" dirty="0" err="1">
                <a:solidFill>
                  <a:schemeClr val="tx1"/>
                </a:solidFill>
                <a:effectLst/>
                <a:latin typeface="Arial" panose="020B0604020202020204" pitchFamily="34" charset="0"/>
              </a:rPr>
              <a:t>precision</a:t>
            </a:r>
            <a:r>
              <a:rPr lang="it-IT" sz="4200" b="1" dirty="0">
                <a:solidFill>
                  <a:schemeClr val="tx1"/>
                </a:solidFill>
                <a:effectLst/>
                <a:latin typeface="Arial" panose="020B0604020202020204" pitchFamily="34" charset="0"/>
              </a:rPr>
              <a:t> medicine.</a:t>
            </a:r>
          </a:p>
        </p:txBody>
      </p:sp>
      <p:pic>
        <p:nvPicPr>
          <p:cNvPr id="6" name="Immagine 5">
            <a:extLst>
              <a:ext uri="{FF2B5EF4-FFF2-40B4-BE49-F238E27FC236}">
                <a16:creationId xmlns:a16="http://schemas.microsoft.com/office/drawing/2014/main" id="{983318B0-A165-CD96-4A5D-CF92633C54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23667" y="12396260"/>
            <a:ext cx="3024767" cy="633761"/>
          </a:xfrm>
          <a:prstGeom prst="rect">
            <a:avLst/>
          </a:prstGeom>
        </p:spPr>
      </p:pic>
      <p:pic>
        <p:nvPicPr>
          <p:cNvPr id="7" name="Immagine 6">
            <a:extLst>
              <a:ext uri="{FF2B5EF4-FFF2-40B4-BE49-F238E27FC236}">
                <a16:creationId xmlns:a16="http://schemas.microsoft.com/office/drawing/2014/main" id="{8AEA88C1-7C1B-EA85-98AF-ED34797718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35916" y="12408511"/>
            <a:ext cx="3488433" cy="461433"/>
          </a:xfrm>
          <a:prstGeom prst="rect">
            <a:avLst/>
          </a:prstGeom>
        </p:spPr>
      </p:pic>
      <p:pic>
        <p:nvPicPr>
          <p:cNvPr id="8" name="Immagine 7">
            <a:extLst>
              <a:ext uri="{FF2B5EF4-FFF2-40B4-BE49-F238E27FC236}">
                <a16:creationId xmlns:a16="http://schemas.microsoft.com/office/drawing/2014/main" id="{F81A4A19-0117-2DED-875D-7CE3F86BD0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3720" y="12460140"/>
            <a:ext cx="2969029" cy="521280"/>
          </a:xfrm>
          <a:prstGeom prst="rect">
            <a:avLst/>
          </a:prstGeom>
        </p:spPr>
      </p:pic>
      <p:pic>
        <p:nvPicPr>
          <p:cNvPr id="9" name="Immagine 8">
            <a:extLst>
              <a:ext uri="{FF2B5EF4-FFF2-40B4-BE49-F238E27FC236}">
                <a16:creationId xmlns:a16="http://schemas.microsoft.com/office/drawing/2014/main" id="{53098A28-2029-779E-F71E-C91AAB6B45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160557" y="12360376"/>
            <a:ext cx="1773336" cy="68205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11"/>
                                        </p:tgtEl>
                                        <p:attrNameLst>
                                          <p:attrName>style.visibility</p:attrName>
                                        </p:attrNameLst>
                                      </p:cBhvr>
                                      <p:to>
                                        <p:strVal val="visible"/>
                                      </p:to>
                                    </p:set>
                                    <p:animEffect transition="in" filter="fade">
                                      <p:cBhvr>
                                        <p:cTn id="7" dur="150"/>
                                        <p:tgtEl>
                                          <p:spTgt spid="11"/>
                                        </p:tgtEl>
                                      </p:cBhvr>
                                    </p:animEffect>
                                  </p:childTnLst>
                                </p:cTn>
                              </p:par>
                              <p:par>
                                <p:cTn id="8" presetID="10" presetClass="entr" fill="hold" grpId="0" nodeType="withEffect">
                                  <p:stCondLst>
                                    <p:cond delay="0"/>
                                  </p:stCondLst>
                                  <p:iterate>
                                    <p:tmAbs val="0"/>
                                  </p:iterate>
                                  <p:childTnLst>
                                    <p:set>
                                      <p:cBhvr>
                                        <p:cTn id="9" fill="hold"/>
                                        <p:tgtEl>
                                          <p:spTgt spid="4"/>
                                        </p:tgtEl>
                                        <p:attrNameLst>
                                          <p:attrName>style.visibility</p:attrName>
                                        </p:attrNameLst>
                                      </p:cBhvr>
                                      <p:to>
                                        <p:strVal val="visible"/>
                                      </p:to>
                                    </p:set>
                                    <p:animEffect transition="in" filter="fade">
                                      <p:cBhvr>
                                        <p:cTn id="10" dur="150"/>
                                        <p:tgtEl>
                                          <p:spTgt spid="4"/>
                                        </p:tgtEl>
                                      </p:cBhvr>
                                    </p:animEffect>
                                  </p:childTnLst>
                                </p:cTn>
                              </p:par>
                            </p:childTnLst>
                          </p:cTn>
                        </p:par>
                        <p:par>
                          <p:cTn id="11" fill="hold">
                            <p:stCondLst>
                              <p:cond delay="15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5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50"/>
                                        <p:tgtEl>
                                          <p:spTgt spid="6"/>
                                        </p:tgtEl>
                                      </p:cBhvr>
                                    </p:animEffect>
                                  </p:childTnLst>
                                </p:cTn>
                              </p:par>
                            </p:childTnLst>
                          </p:cTn>
                        </p:par>
                        <p:par>
                          <p:cTn id="18" fill="hold">
                            <p:stCondLst>
                              <p:cond delay="3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50"/>
                                        <p:tgtEl>
                                          <p:spTgt spid="8"/>
                                        </p:tgtEl>
                                      </p:cBhvr>
                                    </p:animEffect>
                                  </p:childTnLst>
                                </p:cTn>
                              </p:par>
                            </p:childTnLst>
                          </p:cTn>
                        </p:par>
                        <p:par>
                          <p:cTn id="22" fill="hold">
                            <p:stCondLst>
                              <p:cond delay="450"/>
                            </p:stCondLst>
                            <p:childTnLst>
                              <p:par>
                                <p:cTn id="23" presetID="10"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50"/>
                                        <p:tgtEl>
                                          <p:spTgt spid="7"/>
                                        </p:tgtEl>
                                      </p:cBhvr>
                                    </p:animEffect>
                                  </p:childTnLst>
                                </p:cTn>
                              </p:par>
                            </p:childTnLst>
                          </p:cTn>
                        </p:par>
                        <p:par>
                          <p:cTn id="26" fill="hold">
                            <p:stCondLst>
                              <p:cond delay="600"/>
                            </p:stCondLst>
                            <p:childTnLst>
                              <p:par>
                                <p:cTn id="27" presetID="10"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dvAuto="0"/>
      <p:bldP spid="4" grpId="0" animBg="1" advAuto="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1" name="Immagine" descr="Immagine"/>
          <p:cNvPicPr>
            <a:picLocks noChangeAspect="1"/>
          </p:cNvPicPr>
          <p:nvPr/>
        </p:nvPicPr>
        <p:blipFill>
          <a:blip r:embed="rId2"/>
          <a:stretch>
            <a:fillRect/>
          </a:stretch>
        </p:blipFill>
        <p:spPr>
          <a:xfrm>
            <a:off x="-1" y="2254989"/>
            <a:ext cx="24384001" cy="11461011"/>
          </a:xfrm>
          <a:prstGeom prst="rect">
            <a:avLst/>
          </a:prstGeom>
          <a:ln w="12700">
            <a:miter lim="400000"/>
          </a:ln>
        </p:spPr>
      </p:pic>
      <p:sp>
        <p:nvSpPr>
          <p:cNvPr id="272" name="This substantial expansion of investment in treatments will have two drivers:"/>
          <p:cNvSpPr txBox="1"/>
          <p:nvPr/>
        </p:nvSpPr>
        <p:spPr>
          <a:xfrm>
            <a:off x="686350" y="8390054"/>
            <a:ext cx="23168732" cy="76739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r>
              <a:rPr lang="it-IT" b="1" dirty="0">
                <a:solidFill>
                  <a:schemeClr val="bg1"/>
                </a:solidFill>
              </a:rPr>
              <a:t>The </a:t>
            </a:r>
            <a:r>
              <a:rPr lang="it-IT" b="1" dirty="0" err="1">
                <a:solidFill>
                  <a:schemeClr val="bg1"/>
                </a:solidFill>
              </a:rPr>
              <a:t>rationale</a:t>
            </a:r>
            <a:r>
              <a:rPr lang="it-IT" b="1" dirty="0">
                <a:solidFill>
                  <a:schemeClr val="bg1"/>
                </a:solidFill>
              </a:rPr>
              <a:t> for </a:t>
            </a:r>
            <a:r>
              <a:rPr lang="it-IT" b="1" dirty="0" err="1">
                <a:solidFill>
                  <a:schemeClr val="bg1"/>
                </a:solidFill>
              </a:rPr>
              <a:t>this</a:t>
            </a:r>
            <a:r>
              <a:rPr lang="it-IT" b="1" dirty="0">
                <a:solidFill>
                  <a:schemeClr val="bg1"/>
                </a:solidFill>
              </a:rPr>
              <a:t> surge of investment in treatments </a:t>
            </a:r>
            <a:r>
              <a:rPr lang="it-IT" b="1" dirty="0" err="1">
                <a:solidFill>
                  <a:schemeClr val="bg1"/>
                </a:solidFill>
              </a:rPr>
              <a:t>will</a:t>
            </a:r>
            <a:r>
              <a:rPr lang="it-IT" b="1" dirty="0">
                <a:solidFill>
                  <a:schemeClr val="bg1"/>
                </a:solidFill>
              </a:rPr>
              <a:t> be:</a:t>
            </a:r>
            <a:endParaRPr lang="it-IT" dirty="0">
              <a:solidFill>
                <a:schemeClr val="bg1"/>
              </a:solidFill>
            </a:endParaRPr>
          </a:p>
        </p:txBody>
      </p:sp>
      <p:sp>
        <p:nvSpPr>
          <p:cNvPr id="273" name="A) The rising prevalence of obesity, alcohol abuse, unhealthy diets, chronic pancreatitis and diabetes, longer life expectancy, particularly in the 7MM."/>
          <p:cNvSpPr txBox="1"/>
          <p:nvPr/>
        </p:nvSpPr>
        <p:spPr>
          <a:xfrm>
            <a:off x="1379388" y="9541951"/>
            <a:ext cx="22122559" cy="13392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defTabSz="449580">
              <a:lnSpc>
                <a:spcPct val="110000"/>
              </a:lnSpc>
              <a:spcBef>
                <a:spcPts val="0"/>
              </a:spcBef>
              <a:defRPr sz="3800" b="1">
                <a:solidFill>
                  <a:srgbClr val="FFFFFF"/>
                </a:solidFill>
                <a:uFill>
                  <a:solidFill>
                    <a:srgbClr val="000000"/>
                  </a:solidFill>
                </a:uFill>
              </a:defRPr>
            </a:lvl1pPr>
          </a:lstStyle>
          <a:p>
            <a:r>
              <a:rPr lang="it-IT" dirty="0"/>
              <a:t>A) Heavy alcohol </a:t>
            </a:r>
            <a:r>
              <a:rPr lang="it-IT" dirty="0" err="1"/>
              <a:t>consumption</a:t>
            </a:r>
            <a:r>
              <a:rPr lang="it-IT" dirty="0"/>
              <a:t>, </a:t>
            </a:r>
            <a:r>
              <a:rPr lang="it-IT" dirty="0" err="1"/>
              <a:t>unhealthy</a:t>
            </a:r>
            <a:r>
              <a:rPr lang="it-IT" dirty="0"/>
              <a:t> </a:t>
            </a:r>
            <a:r>
              <a:rPr lang="it-IT" dirty="0" err="1"/>
              <a:t>diets</a:t>
            </a:r>
            <a:r>
              <a:rPr lang="it-IT" dirty="0"/>
              <a:t> (and UPF), the </a:t>
            </a:r>
            <a:r>
              <a:rPr lang="it-IT" dirty="0" err="1"/>
              <a:t>rising</a:t>
            </a:r>
            <a:r>
              <a:rPr lang="it-IT" dirty="0"/>
              <a:t> </a:t>
            </a:r>
            <a:r>
              <a:rPr lang="it-IT" dirty="0" err="1"/>
              <a:t>incidence</a:t>
            </a:r>
            <a:r>
              <a:rPr lang="it-IT" dirty="0"/>
              <a:t> of </a:t>
            </a:r>
            <a:r>
              <a:rPr lang="it-IT" dirty="0" err="1"/>
              <a:t>obesity</a:t>
            </a:r>
            <a:r>
              <a:rPr lang="it-IT" dirty="0"/>
              <a:t>, </a:t>
            </a:r>
            <a:r>
              <a:rPr lang="it-IT" dirty="0" err="1"/>
              <a:t>diabetes</a:t>
            </a:r>
            <a:r>
              <a:rPr lang="it-IT" dirty="0"/>
              <a:t> and </a:t>
            </a:r>
            <a:r>
              <a:rPr lang="it-IT" dirty="0" err="1"/>
              <a:t>longer</a:t>
            </a:r>
            <a:r>
              <a:rPr lang="it-IT" dirty="0"/>
              <a:t> life </a:t>
            </a:r>
            <a:r>
              <a:rPr lang="it-IT" dirty="0" err="1"/>
              <a:t>expectancy</a:t>
            </a:r>
            <a:r>
              <a:rPr lang="it-IT" dirty="0"/>
              <a:t>, </a:t>
            </a:r>
            <a:r>
              <a:rPr lang="it-IT" dirty="0" err="1"/>
              <a:t>especially</a:t>
            </a:r>
            <a:r>
              <a:rPr lang="it-IT" dirty="0"/>
              <a:t> in the 7MM.</a:t>
            </a:r>
          </a:p>
        </p:txBody>
      </p:sp>
      <p:pic>
        <p:nvPicPr>
          <p:cNvPr id="274" name="Pancreatic-Cancer-Market-Growth.jpg" descr="Pancreatic-Cancer-Market-Growth.jpg"/>
          <p:cNvPicPr>
            <a:picLocks noChangeAspect="1"/>
          </p:cNvPicPr>
          <p:nvPr/>
        </p:nvPicPr>
        <p:blipFill>
          <a:blip r:embed="rId3"/>
          <a:stretch>
            <a:fillRect/>
          </a:stretch>
        </p:blipFill>
        <p:spPr>
          <a:xfrm>
            <a:off x="5374742" y="487120"/>
            <a:ext cx="13634516" cy="7316630"/>
          </a:xfrm>
          <a:prstGeom prst="rect">
            <a:avLst/>
          </a:prstGeom>
          <a:ln w="12700">
            <a:miter lim="400000"/>
          </a:ln>
        </p:spPr>
      </p:pic>
      <p:sp>
        <p:nvSpPr>
          <p:cNvPr id="275" name="B) Progress in early diagnostics and surgery, ground breaking advancements in genetics and molecular pathways, and a 170+ pipeline of cutting-edge treatments foreshadowing a new era of drug discoveries."/>
          <p:cNvSpPr txBox="1"/>
          <p:nvPr/>
        </p:nvSpPr>
        <p:spPr>
          <a:xfrm>
            <a:off x="1379388" y="10554231"/>
            <a:ext cx="22099177" cy="32689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lvl1pPr defTabSz="449580">
              <a:lnSpc>
                <a:spcPct val="110000"/>
              </a:lnSpc>
              <a:spcBef>
                <a:spcPts val="0"/>
              </a:spcBef>
              <a:defRPr sz="3800" b="1">
                <a:solidFill>
                  <a:srgbClr val="FFFFFF"/>
                </a:solidFill>
                <a:uFill>
                  <a:solidFill>
                    <a:srgbClr val="000000"/>
                  </a:solidFill>
                </a:uFill>
              </a:defRPr>
            </a:lvl1pPr>
          </a:lstStyle>
          <a:p>
            <a:endParaRPr lang="it-IT" dirty="0"/>
          </a:p>
          <a:p>
            <a:r>
              <a:rPr lang="it-IT" dirty="0"/>
              <a:t>B) </a:t>
            </a:r>
            <a:r>
              <a:rPr lang="it-IT" dirty="0" err="1"/>
              <a:t>Breakthroughs</a:t>
            </a:r>
            <a:r>
              <a:rPr lang="it-IT" dirty="0"/>
              <a:t> in AI </a:t>
            </a:r>
            <a:r>
              <a:rPr lang="it-IT" dirty="0" err="1"/>
              <a:t>driven</a:t>
            </a:r>
            <a:r>
              <a:rPr lang="it-IT" dirty="0"/>
              <a:t> </a:t>
            </a:r>
            <a:r>
              <a:rPr lang="it-IT" dirty="0" err="1"/>
              <a:t>early</a:t>
            </a:r>
            <a:r>
              <a:rPr lang="it-IT" dirty="0"/>
              <a:t> </a:t>
            </a:r>
            <a:r>
              <a:rPr lang="it-IT" dirty="0" err="1"/>
              <a:t>diagnostics</a:t>
            </a:r>
            <a:r>
              <a:rPr lang="it-IT" dirty="0"/>
              <a:t>,  </a:t>
            </a:r>
            <a:r>
              <a:rPr lang="it-IT" dirty="0" err="1"/>
              <a:t>advancements</a:t>
            </a:r>
            <a:r>
              <a:rPr lang="it-IT" dirty="0"/>
              <a:t> in surgery, </a:t>
            </a:r>
            <a:r>
              <a:rPr lang="it-IT" dirty="0" err="1"/>
              <a:t>tumour</a:t>
            </a:r>
            <a:r>
              <a:rPr lang="it-IT" dirty="0"/>
              <a:t> </a:t>
            </a:r>
            <a:r>
              <a:rPr lang="it-IT" dirty="0" err="1"/>
              <a:t>immunology</a:t>
            </a:r>
            <a:r>
              <a:rPr lang="it-IT" dirty="0"/>
              <a:t>, </a:t>
            </a:r>
            <a:r>
              <a:rPr lang="it-IT" dirty="0" err="1"/>
              <a:t>personalized</a:t>
            </a:r>
            <a:r>
              <a:rPr lang="it-IT" dirty="0"/>
              <a:t> </a:t>
            </a:r>
            <a:r>
              <a:rPr lang="it-IT" dirty="0" err="1"/>
              <a:t>genetics</a:t>
            </a:r>
            <a:r>
              <a:rPr lang="it-IT" dirty="0"/>
              <a:t> and </a:t>
            </a:r>
            <a:r>
              <a:rPr lang="it-IT" dirty="0" err="1"/>
              <a:t>translational</a:t>
            </a:r>
            <a:r>
              <a:rPr lang="it-IT" dirty="0"/>
              <a:t> </a:t>
            </a:r>
            <a:r>
              <a:rPr lang="it-IT" dirty="0" err="1"/>
              <a:t>research</a:t>
            </a:r>
            <a:r>
              <a:rPr lang="it-IT" dirty="0"/>
              <a:t> </a:t>
            </a:r>
            <a:r>
              <a:rPr lang="it-IT" dirty="0" err="1"/>
              <a:t>as</a:t>
            </a:r>
            <a:r>
              <a:rPr lang="it-IT" dirty="0"/>
              <a:t> </a:t>
            </a:r>
            <a:r>
              <a:rPr lang="it-IT" dirty="0" err="1"/>
              <a:t>whole</a:t>
            </a:r>
            <a:r>
              <a:rPr lang="it-IT" dirty="0"/>
              <a:t> </a:t>
            </a:r>
            <a:r>
              <a:rPr lang="it-IT" dirty="0" err="1"/>
              <a:t>generating</a:t>
            </a:r>
            <a:r>
              <a:rPr lang="it-IT" dirty="0"/>
              <a:t> an </a:t>
            </a:r>
            <a:r>
              <a:rPr lang="it-IT" dirty="0" err="1"/>
              <a:t>ever</a:t>
            </a:r>
            <a:r>
              <a:rPr lang="it-IT" dirty="0"/>
              <a:t> </a:t>
            </a:r>
            <a:r>
              <a:rPr lang="it-IT" dirty="0" err="1"/>
              <a:t>expanding</a:t>
            </a:r>
            <a:r>
              <a:rPr lang="it-IT" dirty="0"/>
              <a:t> pipeline of treatment insights.</a:t>
            </a:r>
          </a:p>
          <a:p>
            <a:r>
              <a:rPr lang="it-IT" i="1" dirty="0"/>
              <a:t> </a:t>
            </a:r>
            <a:endParaRPr lang="it-IT" dirty="0"/>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71"/>
                                        </p:tgtEl>
                                        <p:attrNameLst>
                                          <p:attrName>style.visibility</p:attrName>
                                        </p:attrNameLst>
                                      </p:cBhvr>
                                      <p:to>
                                        <p:strVal val="visible"/>
                                      </p:to>
                                    </p:set>
                                    <p:animEffect transition="in" filter="fade">
                                      <p:cBhvr>
                                        <p:cTn id="7" dur="150"/>
                                        <p:tgtEl>
                                          <p:spTgt spid="271"/>
                                        </p:tgtEl>
                                      </p:cBhvr>
                                    </p:animEffect>
                                  </p:childTnLst>
                                </p:cTn>
                              </p:par>
                            </p:childTnLst>
                          </p:cTn>
                        </p:par>
                        <p:par>
                          <p:cTn id="8" fill="hold">
                            <p:stCondLst>
                              <p:cond delay="150"/>
                            </p:stCondLst>
                            <p:childTnLst>
                              <p:par>
                                <p:cTn id="9" presetID="10" presetClass="entr" fill="hold" grpId="2" nodeType="afterEffect">
                                  <p:stCondLst>
                                    <p:cond delay="0"/>
                                  </p:stCondLst>
                                  <p:iterate>
                                    <p:tmAbs val="0"/>
                                  </p:iterate>
                                  <p:childTnLst>
                                    <p:set>
                                      <p:cBhvr>
                                        <p:cTn id="10" fill="hold"/>
                                        <p:tgtEl>
                                          <p:spTgt spid="274"/>
                                        </p:tgtEl>
                                        <p:attrNameLst>
                                          <p:attrName>style.visibility</p:attrName>
                                        </p:attrNameLst>
                                      </p:cBhvr>
                                      <p:to>
                                        <p:strVal val="visible"/>
                                      </p:to>
                                    </p:set>
                                    <p:animEffect transition="in" filter="fade">
                                      <p:cBhvr>
                                        <p:cTn id="11" dur="150"/>
                                        <p:tgtEl>
                                          <p:spTgt spid="274"/>
                                        </p:tgtEl>
                                      </p:cBhvr>
                                    </p:animEffect>
                                  </p:childTnLst>
                                </p:cTn>
                              </p:par>
                            </p:childTnLst>
                          </p:cTn>
                        </p:par>
                        <p:par>
                          <p:cTn id="12" fill="hold">
                            <p:stCondLst>
                              <p:cond delay="300"/>
                            </p:stCondLst>
                            <p:childTnLst>
                              <p:par>
                                <p:cTn id="13" presetID="10" presetClass="entr" fill="hold" grpId="3" nodeType="afterEffect">
                                  <p:stCondLst>
                                    <p:cond delay="0"/>
                                  </p:stCondLst>
                                  <p:iterate>
                                    <p:tmAbs val="0"/>
                                  </p:iterate>
                                  <p:childTnLst>
                                    <p:set>
                                      <p:cBhvr>
                                        <p:cTn id="14" fill="hold"/>
                                        <p:tgtEl>
                                          <p:spTgt spid="272"/>
                                        </p:tgtEl>
                                        <p:attrNameLst>
                                          <p:attrName>style.visibility</p:attrName>
                                        </p:attrNameLst>
                                      </p:cBhvr>
                                      <p:to>
                                        <p:strVal val="visible"/>
                                      </p:to>
                                    </p:set>
                                    <p:animEffect transition="in" filter="fade">
                                      <p:cBhvr>
                                        <p:cTn id="15" dur="150"/>
                                        <p:tgtEl>
                                          <p:spTgt spid="272"/>
                                        </p:tgtEl>
                                      </p:cBhvr>
                                    </p:animEffect>
                                  </p:childTnLst>
                                </p:cTn>
                              </p:par>
                            </p:childTnLst>
                          </p:cTn>
                        </p:par>
                        <p:par>
                          <p:cTn id="16" fill="hold">
                            <p:stCondLst>
                              <p:cond delay="450"/>
                            </p:stCondLst>
                            <p:childTnLst>
                              <p:par>
                                <p:cTn id="17" presetID="10" presetClass="entr" fill="hold" grpId="4" nodeType="afterEffect">
                                  <p:stCondLst>
                                    <p:cond delay="0"/>
                                  </p:stCondLst>
                                  <p:iterate>
                                    <p:tmAbs val="0"/>
                                  </p:iterate>
                                  <p:childTnLst>
                                    <p:set>
                                      <p:cBhvr>
                                        <p:cTn id="18" fill="hold"/>
                                        <p:tgtEl>
                                          <p:spTgt spid="273"/>
                                        </p:tgtEl>
                                        <p:attrNameLst>
                                          <p:attrName>style.visibility</p:attrName>
                                        </p:attrNameLst>
                                      </p:cBhvr>
                                      <p:to>
                                        <p:strVal val="visible"/>
                                      </p:to>
                                    </p:set>
                                    <p:animEffect transition="in" filter="fade">
                                      <p:cBhvr>
                                        <p:cTn id="19" dur="150"/>
                                        <p:tgtEl>
                                          <p:spTgt spid="273"/>
                                        </p:tgtEl>
                                      </p:cBhvr>
                                    </p:animEffect>
                                  </p:childTnLst>
                                </p:cTn>
                              </p:par>
                            </p:childTnLst>
                          </p:cTn>
                        </p:par>
                        <p:par>
                          <p:cTn id="20" fill="hold">
                            <p:stCondLst>
                              <p:cond delay="600"/>
                            </p:stCondLst>
                            <p:childTnLst>
                              <p:par>
                                <p:cTn id="21" presetID="10" presetClass="entr" fill="hold" grpId="5" nodeType="afterEffect">
                                  <p:stCondLst>
                                    <p:cond delay="0"/>
                                  </p:stCondLst>
                                  <p:iterate>
                                    <p:tmAbs val="0"/>
                                  </p:iterate>
                                  <p:childTnLst>
                                    <p:set>
                                      <p:cBhvr>
                                        <p:cTn id="22" fill="hold"/>
                                        <p:tgtEl>
                                          <p:spTgt spid="275"/>
                                        </p:tgtEl>
                                        <p:attrNameLst>
                                          <p:attrName>style.visibility</p:attrName>
                                        </p:attrNameLst>
                                      </p:cBhvr>
                                      <p:to>
                                        <p:strVal val="visible"/>
                                      </p:to>
                                    </p:set>
                                    <p:animEffect transition="in" filter="fade">
                                      <p:cBhvr>
                                        <p:cTn id="23" dur="150"/>
                                        <p:tgtEl>
                                          <p:spTgt spid="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 grpId="1" animBg="1" advAuto="0"/>
      <p:bldP spid="272" grpId="3" animBg="1" advAuto="0"/>
      <p:bldP spid="273" grpId="4" animBg="1" advAuto="0"/>
      <p:bldP spid="274" grpId="2" animBg="1" advAuto="0"/>
      <p:bldP spid="275" grpId="5" animBg="1"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7" name="AdobeStock_46732806.jpeg"/>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p:blipFill>
        <p:spPr>
          <a:xfrm>
            <a:off x="-1" y="4585"/>
            <a:ext cx="19043632" cy="13711415"/>
          </a:xfrm>
          <a:prstGeom prst="rect">
            <a:avLst/>
          </a:prstGeom>
          <a:ln w="12700">
            <a:miter lim="400000"/>
          </a:ln>
        </p:spPr>
      </p:pic>
      <p:sp>
        <p:nvSpPr>
          <p:cNvPr id="278" name="As these trends - the alarming rise in PDAC prevalence and the vigorous Market expansion - will combine in the next 12 years,…"/>
          <p:cNvSpPr txBox="1"/>
          <p:nvPr/>
        </p:nvSpPr>
        <p:spPr>
          <a:xfrm>
            <a:off x="14033636" y="849147"/>
            <a:ext cx="9289580" cy="53873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449580">
              <a:lnSpc>
                <a:spcPct val="110000"/>
              </a:lnSpc>
              <a:defRPr sz="5100" b="1">
                <a:uFill>
                  <a:solidFill>
                    <a:srgbClr val="000000"/>
                  </a:solidFill>
                </a:uFill>
              </a:defRPr>
            </a:pPr>
            <a:r>
              <a:rPr sz="5100" dirty="0"/>
              <a:t>As these trends - the alarming rise in PDAC prevalence and the vigorous Market expansion - will combine in the next 12 years,</a:t>
            </a:r>
            <a:br>
              <a:rPr lang="it-IT" sz="5100" dirty="0"/>
            </a:br>
            <a:r>
              <a:rPr sz="6200" i="1" dirty="0">
                <a:solidFill>
                  <a:srgbClr val="575693"/>
                </a:solidFill>
              </a:rPr>
              <a:t>necessity</a:t>
            </a:r>
            <a:r>
              <a:rPr sz="5100" dirty="0"/>
              <a:t> will be at play. </a:t>
            </a:r>
          </a:p>
        </p:txBody>
      </p:sp>
      <p:sp>
        <p:nvSpPr>
          <p:cNvPr id="279" name="And not just clamouring for treatments. Life Science &amp; Healthcare Investors - meaning State, Institutional, Pharma, Venture Capital, Equity Firms - are bound to seek opportunities, in fact all reputable Business Consultancies are forecasting it."/>
          <p:cNvSpPr txBox="1"/>
          <p:nvPr/>
        </p:nvSpPr>
        <p:spPr>
          <a:xfrm>
            <a:off x="1868726" y="9100928"/>
            <a:ext cx="21454490" cy="309418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defTabSz="449580">
              <a:defRPr sz="5100" b="1">
                <a:uFill>
                  <a:solidFill>
                    <a:srgbClr val="000000"/>
                  </a:solidFill>
                </a:uFill>
              </a:defRPr>
            </a:pPr>
            <a:r>
              <a:rPr sz="5400" dirty="0"/>
              <a:t>And not just </a:t>
            </a:r>
            <a:r>
              <a:rPr lang="en-GB" sz="5400" dirty="0"/>
              <a:t>public </a:t>
            </a:r>
            <a:r>
              <a:rPr sz="5400" dirty="0" err="1"/>
              <a:t>clamouring</a:t>
            </a:r>
            <a:r>
              <a:rPr sz="5400" dirty="0"/>
              <a:t> for treatments. </a:t>
            </a:r>
            <a:r>
              <a:rPr lang="en-GB" sz="5400" dirty="0"/>
              <a:t>Public Funders, the Industry, </a:t>
            </a:r>
            <a:r>
              <a:rPr sz="5400" dirty="0"/>
              <a:t>Life Science </a:t>
            </a:r>
            <a:r>
              <a:rPr lang="en-GB" sz="5400" dirty="0"/>
              <a:t>and</a:t>
            </a:r>
            <a:r>
              <a:rPr sz="5400" dirty="0"/>
              <a:t> Healthcare Investors </a:t>
            </a:r>
            <a:r>
              <a:rPr sz="5400" i="1" dirty="0">
                <a:solidFill>
                  <a:srgbClr val="575693"/>
                </a:solidFill>
              </a:rPr>
              <a:t>are bound to seek opportunities</a:t>
            </a:r>
            <a:r>
              <a:rPr sz="5400" dirty="0"/>
              <a:t>, in fact all reputable </a:t>
            </a:r>
            <a:r>
              <a:rPr lang="en-GB" sz="5400" dirty="0"/>
              <a:t>Healthcare Market Intelligence firms</a:t>
            </a:r>
            <a:r>
              <a:rPr sz="5400" dirty="0"/>
              <a:t>are forecasting it.</a:t>
            </a:r>
          </a:p>
        </p:txBody>
      </p:sp>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7"/>
                                        </p:tgtEl>
                                        <p:attrNameLst>
                                          <p:attrName>style.visibility</p:attrName>
                                        </p:attrNameLst>
                                      </p:cBhvr>
                                      <p:to>
                                        <p:strVal val="visible"/>
                                      </p:to>
                                    </p:set>
                                    <p:animEffect transition="in" filter="fade">
                                      <p:cBhvr>
                                        <p:cTn id="7" dur="1000"/>
                                        <p:tgtEl>
                                          <p:spTgt spid="277"/>
                                        </p:tgtEl>
                                      </p:cBhvr>
                                    </p:animEffect>
                                  </p:childTnLst>
                                </p:cTn>
                              </p:par>
                              <p:par>
                                <p:cTn id="8" presetID="42" presetClass="path" presetSubtype="0" accel="50000" decel="50000" fill="hold" grpId="0" nodeType="withEffect">
                                  <p:stCondLst>
                                    <p:cond delay="0"/>
                                  </p:stCondLst>
                                  <p:childTnLst>
                                    <p:animMotion origin="layout" path="M -4.79167E-6 4.25926E-6 L -0.03645 -0.00024 " pathEditMode="relative" rAng="0" ptsTypes="AA">
                                      <p:cBhvr>
                                        <p:cTn id="9" dur="1000" fill="hold"/>
                                        <p:tgtEl>
                                          <p:spTgt spid="277"/>
                                        </p:tgtEl>
                                        <p:attrNameLst>
                                          <p:attrName>ppt_x</p:attrName>
                                          <p:attrName>ppt_y</p:attrName>
                                        </p:attrNameLst>
                                      </p:cBhvr>
                                      <p:rCtr x="-1823" y="-12"/>
                                    </p:animMotion>
                                  </p:childTnLst>
                                </p:cTn>
                              </p:par>
                              <p:par>
                                <p:cTn id="10" presetID="10" presetClass="entr" fill="hold" grpId="0" nodeType="withEffect">
                                  <p:stCondLst>
                                    <p:cond delay="0"/>
                                  </p:stCondLst>
                                  <p:iterate>
                                    <p:tmAbs val="0"/>
                                  </p:iterate>
                                  <p:childTnLst>
                                    <p:set>
                                      <p:cBhvr>
                                        <p:cTn id="11" fill="hold"/>
                                        <p:tgtEl>
                                          <p:spTgt spid="278"/>
                                        </p:tgtEl>
                                        <p:attrNameLst>
                                          <p:attrName>style.visibility</p:attrName>
                                        </p:attrNameLst>
                                      </p:cBhvr>
                                      <p:to>
                                        <p:strVal val="visible"/>
                                      </p:to>
                                    </p:set>
                                    <p:animEffect transition="in" filter="fade">
                                      <p:cBhvr>
                                        <p:cTn id="12" dur="200"/>
                                        <p:tgtEl>
                                          <p:spTgt spid="278"/>
                                        </p:tgtEl>
                                      </p:cBhvr>
                                    </p:animEffect>
                                  </p:childTnLst>
                                </p:cTn>
                              </p:par>
                            </p:childTnLst>
                          </p:cTn>
                        </p:par>
                        <p:par>
                          <p:cTn id="13" fill="hold">
                            <p:stCondLst>
                              <p:cond delay="1000"/>
                            </p:stCondLst>
                            <p:childTnLst>
                              <p:par>
                                <p:cTn id="14" presetID="10" presetClass="entr" fill="hold" grpId="0" nodeType="afterEffect">
                                  <p:stCondLst>
                                    <p:cond delay="0"/>
                                  </p:stCondLst>
                                  <p:iterate>
                                    <p:tmAbs val="0"/>
                                  </p:iterate>
                                  <p:childTnLst>
                                    <p:set>
                                      <p:cBhvr>
                                        <p:cTn id="15" fill="hold"/>
                                        <p:tgtEl>
                                          <p:spTgt spid="279"/>
                                        </p:tgtEl>
                                        <p:attrNameLst>
                                          <p:attrName>style.visibility</p:attrName>
                                        </p:attrNameLst>
                                      </p:cBhvr>
                                      <p:to>
                                        <p:strVal val="visible"/>
                                      </p:to>
                                    </p:set>
                                    <p:animEffect transition="in" filter="fade">
                                      <p:cBhvr>
                                        <p:cTn id="16" dur="300"/>
                                        <p:tgtEl>
                                          <p:spTgt spid="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0" animBg="1" advAuto="0"/>
      <p:bldP spid="278" grpId="0" animBg="1" advAuto="0"/>
      <p:bldP spid="279" grpId="0" animBg="1"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1" name="Immagine" descr="Immagine"/>
          <p:cNvPicPr>
            <a:picLocks noChangeAspect="1"/>
          </p:cNvPicPr>
          <p:nvPr/>
        </p:nvPicPr>
        <p:blipFill>
          <a:blip r:embed="rId2"/>
          <a:stretch>
            <a:fillRect/>
          </a:stretch>
        </p:blipFill>
        <p:spPr>
          <a:xfrm>
            <a:off x="-1" y="2254989"/>
            <a:ext cx="24384001" cy="11461011"/>
          </a:xfrm>
          <a:prstGeom prst="rect">
            <a:avLst/>
          </a:prstGeom>
          <a:ln w="12700">
            <a:miter lim="400000"/>
          </a:ln>
        </p:spPr>
      </p:pic>
      <p:sp>
        <p:nvSpPr>
          <p:cNvPr id="282" name="TAPCA’s phase one vision…"/>
          <p:cNvSpPr txBox="1"/>
          <p:nvPr/>
        </p:nvSpPr>
        <p:spPr>
          <a:xfrm>
            <a:off x="2226542" y="5689668"/>
            <a:ext cx="19659228" cy="27059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p>
            <a:pPr algn="ctr" defTabSz="449580">
              <a:lnSpc>
                <a:spcPct val="110000"/>
              </a:lnSpc>
              <a:spcBef>
                <a:spcPts val="0"/>
              </a:spcBef>
              <a:defRPr sz="9000" b="1">
                <a:uFill>
                  <a:solidFill>
                    <a:srgbClr val="000000"/>
                  </a:solidFill>
                </a:uFill>
              </a:defRPr>
            </a:pPr>
            <a:r>
              <a:rPr sz="8000" dirty="0"/>
              <a:t>TAPCA’s </a:t>
            </a:r>
            <a:r>
              <a:rPr sz="8000" i="1" dirty="0"/>
              <a:t>vision</a:t>
            </a:r>
          </a:p>
          <a:p>
            <a:pPr algn="ctr" defTabSz="449580">
              <a:lnSpc>
                <a:spcPct val="110000"/>
              </a:lnSpc>
              <a:spcBef>
                <a:spcPts val="0"/>
              </a:spcBef>
              <a:defRPr sz="9000" b="1">
                <a:uFill>
                  <a:solidFill>
                    <a:srgbClr val="000000"/>
                  </a:solidFill>
                </a:uFill>
              </a:defRPr>
            </a:pPr>
            <a:r>
              <a:rPr sz="8000" dirty="0"/>
              <a:t>is to anticipate this momentous change.</a:t>
            </a:r>
          </a:p>
        </p:txBody>
      </p:sp>
      <p:sp>
        <p:nvSpPr>
          <p:cNvPr id="283" name="How?"/>
          <p:cNvSpPr txBox="1"/>
          <p:nvPr/>
        </p:nvSpPr>
        <p:spPr>
          <a:xfrm>
            <a:off x="10608645" y="7785199"/>
            <a:ext cx="2895023" cy="13336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lgn="ctr" defTabSz="449580">
              <a:lnSpc>
                <a:spcPct val="100000"/>
              </a:lnSpc>
              <a:spcBef>
                <a:spcPts val="0"/>
              </a:spcBef>
              <a:defRPr sz="10100" b="1">
                <a:solidFill>
                  <a:srgbClr val="FFFFFF"/>
                </a:solidFill>
                <a:uFill>
                  <a:solidFill>
                    <a:srgbClr val="000000"/>
                  </a:solidFill>
                </a:uFill>
              </a:defRPr>
            </a:lvl1pPr>
          </a:lstStyle>
          <a:p>
            <a:r>
              <a:rPr sz="8000" dirty="0"/>
              <a:t>How?</a:t>
            </a:r>
          </a:p>
        </p:txBody>
      </p:sp>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281"/>
                                        </p:tgtEl>
                                        <p:attrNameLst>
                                          <p:attrName>style.visibility</p:attrName>
                                        </p:attrNameLst>
                                      </p:cBhvr>
                                      <p:to>
                                        <p:strVal val="visible"/>
                                      </p:to>
                                    </p:set>
                                    <p:animEffect transition="in" filter="fade">
                                      <p:cBhvr>
                                        <p:cTn id="7" dur="150"/>
                                        <p:tgtEl>
                                          <p:spTgt spid="281"/>
                                        </p:tgtEl>
                                      </p:cBhvr>
                                    </p:animEffect>
                                  </p:childTnLst>
                                </p:cTn>
                              </p:par>
                            </p:childTnLst>
                          </p:cTn>
                        </p:par>
                        <p:par>
                          <p:cTn id="8" fill="hold">
                            <p:stCondLst>
                              <p:cond delay="150"/>
                            </p:stCondLst>
                            <p:childTnLst>
                              <p:par>
                                <p:cTn id="9" presetID="53" presetClass="entr" presetSubtype="16" fill="hold" grpId="0" nodeType="afterEffect">
                                  <p:stCondLst>
                                    <p:cond delay="50"/>
                                  </p:stCondLst>
                                  <p:childTnLst>
                                    <p:set>
                                      <p:cBhvr>
                                        <p:cTn id="10" dur="1" fill="hold">
                                          <p:stCondLst>
                                            <p:cond delay="0"/>
                                          </p:stCondLst>
                                        </p:cTn>
                                        <p:tgtEl>
                                          <p:spTgt spid="282"/>
                                        </p:tgtEl>
                                        <p:attrNameLst>
                                          <p:attrName>style.visibility</p:attrName>
                                        </p:attrNameLst>
                                      </p:cBhvr>
                                      <p:to>
                                        <p:strVal val="visible"/>
                                      </p:to>
                                    </p:set>
                                    <p:anim calcmode="lin" valueType="num">
                                      <p:cBhvr>
                                        <p:cTn id="11" dur="750" fill="hold"/>
                                        <p:tgtEl>
                                          <p:spTgt spid="282"/>
                                        </p:tgtEl>
                                        <p:attrNameLst>
                                          <p:attrName>ppt_w</p:attrName>
                                        </p:attrNameLst>
                                      </p:cBhvr>
                                      <p:tavLst>
                                        <p:tav tm="0">
                                          <p:val>
                                            <p:fltVal val="0"/>
                                          </p:val>
                                        </p:tav>
                                        <p:tav tm="100000">
                                          <p:val>
                                            <p:strVal val="#ppt_w"/>
                                          </p:val>
                                        </p:tav>
                                      </p:tavLst>
                                    </p:anim>
                                    <p:anim calcmode="lin" valueType="num">
                                      <p:cBhvr>
                                        <p:cTn id="12" dur="750" fill="hold"/>
                                        <p:tgtEl>
                                          <p:spTgt spid="282"/>
                                        </p:tgtEl>
                                        <p:attrNameLst>
                                          <p:attrName>ppt_h</p:attrName>
                                        </p:attrNameLst>
                                      </p:cBhvr>
                                      <p:tavLst>
                                        <p:tav tm="0">
                                          <p:val>
                                            <p:fltVal val="0"/>
                                          </p:val>
                                        </p:tav>
                                        <p:tav tm="100000">
                                          <p:val>
                                            <p:strVal val="#ppt_h"/>
                                          </p:val>
                                        </p:tav>
                                      </p:tavLst>
                                    </p:anim>
                                    <p:animEffect transition="in" filter="fade">
                                      <p:cBhvr>
                                        <p:cTn id="13" dur="750"/>
                                        <p:tgtEl>
                                          <p:spTgt spid="282"/>
                                        </p:tgtEl>
                                      </p:cBhvr>
                                    </p:animEffect>
                                  </p:childTnLst>
                                </p:cTn>
                              </p:par>
                            </p:childTnLst>
                          </p:cTn>
                        </p:par>
                        <p:par>
                          <p:cTn id="14" fill="hold">
                            <p:stCondLst>
                              <p:cond delay="950"/>
                            </p:stCondLst>
                            <p:childTnLst>
                              <p:par>
                                <p:cTn id="15" presetID="-1" presetClass="path" presetSubtype="0" accel="50000" decel="50000" fill="hold" nodeType="afterEffect">
                                  <p:stCondLst>
                                    <p:cond delay="300"/>
                                  </p:stCondLst>
                                  <p:childTnLst>
                                    <p:animMotion origin="layout" path="M 0.000000 0.000000 L 0.001496 -0.287986" pathEditMode="relative">
                                      <p:cBhvr>
                                        <p:cTn id="16" dur="1000" fill="hold"/>
                                        <p:tgtEl>
                                          <p:spTgt spid="282"/>
                                        </p:tgtEl>
                                        <p:attrNameLst>
                                          <p:attrName>ppt_x</p:attrName>
                                          <p:attrName>ppt_y</p:attrName>
                                        </p:attrNameLst>
                                      </p:cBhvr>
                                    </p:animMotion>
                                  </p:childTnLst>
                                </p:cTn>
                              </p:par>
                            </p:childTnLst>
                          </p:cTn>
                        </p:par>
                        <p:par>
                          <p:cTn id="17" fill="hold">
                            <p:stCondLst>
                              <p:cond delay="2250"/>
                            </p:stCondLst>
                            <p:childTnLst>
                              <p:par>
                                <p:cTn id="18" presetID="31" presetClass="entr" presetSubtype="0" fill="hold" grpId="0" nodeType="afterEffect">
                                  <p:stCondLst>
                                    <p:cond delay="0"/>
                                  </p:stCondLst>
                                  <p:childTnLst>
                                    <p:set>
                                      <p:cBhvr>
                                        <p:cTn id="19" dur="1" fill="hold">
                                          <p:stCondLst>
                                            <p:cond delay="0"/>
                                          </p:stCondLst>
                                        </p:cTn>
                                        <p:tgtEl>
                                          <p:spTgt spid="283"/>
                                        </p:tgtEl>
                                        <p:attrNameLst>
                                          <p:attrName>style.visibility</p:attrName>
                                        </p:attrNameLst>
                                      </p:cBhvr>
                                      <p:to>
                                        <p:strVal val="visible"/>
                                      </p:to>
                                    </p:set>
                                    <p:anim calcmode="lin" valueType="num">
                                      <p:cBhvr>
                                        <p:cTn id="20" dur="500" fill="hold"/>
                                        <p:tgtEl>
                                          <p:spTgt spid="283"/>
                                        </p:tgtEl>
                                        <p:attrNameLst>
                                          <p:attrName>ppt_w</p:attrName>
                                        </p:attrNameLst>
                                      </p:cBhvr>
                                      <p:tavLst>
                                        <p:tav tm="0">
                                          <p:val>
                                            <p:fltVal val="0"/>
                                          </p:val>
                                        </p:tav>
                                        <p:tav tm="100000">
                                          <p:val>
                                            <p:strVal val="#ppt_w"/>
                                          </p:val>
                                        </p:tav>
                                      </p:tavLst>
                                    </p:anim>
                                    <p:anim calcmode="lin" valueType="num">
                                      <p:cBhvr>
                                        <p:cTn id="21" dur="500" fill="hold"/>
                                        <p:tgtEl>
                                          <p:spTgt spid="283"/>
                                        </p:tgtEl>
                                        <p:attrNameLst>
                                          <p:attrName>ppt_h</p:attrName>
                                        </p:attrNameLst>
                                      </p:cBhvr>
                                      <p:tavLst>
                                        <p:tav tm="0">
                                          <p:val>
                                            <p:fltVal val="0"/>
                                          </p:val>
                                        </p:tav>
                                        <p:tav tm="100000">
                                          <p:val>
                                            <p:strVal val="#ppt_h"/>
                                          </p:val>
                                        </p:tav>
                                      </p:tavLst>
                                    </p:anim>
                                    <p:anim calcmode="lin" valueType="num">
                                      <p:cBhvr>
                                        <p:cTn id="22" dur="500" fill="hold"/>
                                        <p:tgtEl>
                                          <p:spTgt spid="283"/>
                                        </p:tgtEl>
                                        <p:attrNameLst>
                                          <p:attrName>style.rotation</p:attrName>
                                        </p:attrNameLst>
                                      </p:cBhvr>
                                      <p:tavLst>
                                        <p:tav tm="0">
                                          <p:val>
                                            <p:fltVal val="90"/>
                                          </p:val>
                                        </p:tav>
                                        <p:tav tm="100000">
                                          <p:val>
                                            <p:fltVal val="0"/>
                                          </p:val>
                                        </p:tav>
                                      </p:tavLst>
                                    </p:anim>
                                    <p:animEffect transition="in" filter="fade">
                                      <p:cBhvr>
                                        <p:cTn id="23" dur="500"/>
                                        <p:tgtEl>
                                          <p:spTgt spid="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 grpId="0" animBg="1" advAuto="0"/>
      <p:bldP spid="282" grpId="0" animBg="1" advAuto="0"/>
      <p:bldP spid="283" grpId="0" animBg="1"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 name="Immagine" descr="Immagine"/>
          <p:cNvPicPr>
            <a:picLocks noChangeAspect="1"/>
          </p:cNvPicPr>
          <p:nvPr/>
        </p:nvPicPr>
        <p:blipFill>
          <a:blip r:embed="rId2"/>
          <a:stretch>
            <a:fillRect/>
          </a:stretch>
        </p:blipFill>
        <p:spPr>
          <a:xfrm>
            <a:off x="0" y="2171018"/>
            <a:ext cx="24384000" cy="11544982"/>
          </a:xfrm>
          <a:prstGeom prst="rect">
            <a:avLst/>
          </a:prstGeom>
          <a:ln w="12700">
            <a:miter lim="400000"/>
          </a:ln>
        </p:spPr>
      </p:pic>
      <p:sp>
        <p:nvSpPr>
          <p:cNvPr id="294" name="… because it will be the most promising unified…"/>
          <p:cNvSpPr txBox="1"/>
          <p:nvPr/>
        </p:nvSpPr>
        <p:spPr>
          <a:xfrm>
            <a:off x="2055195" y="6785252"/>
            <a:ext cx="20273610" cy="60844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449580">
              <a:lnSpc>
                <a:spcPct val="120000"/>
              </a:lnSpc>
              <a:spcBef>
                <a:spcPts val="0"/>
              </a:spcBef>
              <a:defRPr sz="6100" b="1">
                <a:solidFill>
                  <a:srgbClr val="FFFFFF"/>
                </a:solidFill>
                <a:uFill>
                  <a:solidFill>
                    <a:srgbClr val="000000"/>
                  </a:solidFill>
                </a:uFill>
              </a:defRPr>
            </a:pPr>
            <a:r>
              <a:rPr sz="6600" dirty="0"/>
              <a:t>… because it will be the most promising unified</a:t>
            </a:r>
          </a:p>
          <a:p>
            <a:pPr algn="ctr" defTabSz="449580">
              <a:lnSpc>
                <a:spcPct val="120000"/>
              </a:lnSpc>
              <a:spcBef>
                <a:spcPts val="0"/>
              </a:spcBef>
              <a:defRPr sz="6100" b="1">
                <a:solidFill>
                  <a:srgbClr val="FFFFFF"/>
                </a:solidFill>
                <a:uFill>
                  <a:solidFill>
                    <a:srgbClr val="000000"/>
                  </a:solidFill>
                </a:uFill>
              </a:defRPr>
            </a:pPr>
            <a:r>
              <a:rPr sz="6600" i="1" dirty="0"/>
              <a:t>pancreatic cancer treatment hotspot</a:t>
            </a:r>
          </a:p>
          <a:p>
            <a:pPr algn="ctr" defTabSz="449580">
              <a:lnSpc>
                <a:spcPct val="120000"/>
              </a:lnSpc>
              <a:spcBef>
                <a:spcPts val="0"/>
              </a:spcBef>
              <a:defRPr sz="6100" b="1">
                <a:solidFill>
                  <a:srgbClr val="FFFFFF"/>
                </a:solidFill>
                <a:uFill>
                  <a:solidFill>
                    <a:srgbClr val="000000"/>
                  </a:solidFill>
                </a:uFill>
              </a:defRPr>
            </a:pPr>
            <a:r>
              <a:rPr sz="6600" dirty="0"/>
              <a:t>in the world, armed with the </a:t>
            </a:r>
            <a:endParaRPr lang="it-IT" sz="6600" dirty="0"/>
          </a:p>
          <a:p>
            <a:pPr algn="ctr" defTabSz="449580">
              <a:lnSpc>
                <a:spcPct val="120000"/>
              </a:lnSpc>
              <a:spcBef>
                <a:spcPts val="0"/>
              </a:spcBef>
              <a:defRPr sz="6100" b="1">
                <a:solidFill>
                  <a:srgbClr val="FFFFFF"/>
                </a:solidFill>
                <a:uFill>
                  <a:solidFill>
                    <a:srgbClr val="000000"/>
                  </a:solidFill>
                </a:uFill>
              </a:defRPr>
            </a:pPr>
            <a:r>
              <a:rPr lang="it-IT" sz="6600" i="1" dirty="0"/>
              <a:t>W</a:t>
            </a:r>
            <a:r>
              <a:rPr sz="6600" i="1" dirty="0" err="1"/>
              <a:t>orld’s</a:t>
            </a:r>
            <a:r>
              <a:rPr lang="it-IT" sz="6600" i="1" dirty="0"/>
              <a:t> L</a:t>
            </a:r>
            <a:r>
              <a:rPr sz="6600" i="1" dirty="0" err="1"/>
              <a:t>argest</a:t>
            </a:r>
            <a:r>
              <a:rPr sz="6600" i="1" dirty="0"/>
              <a:t> </a:t>
            </a:r>
            <a:r>
              <a:rPr lang="it-IT" sz="6600" i="1" dirty="0"/>
              <a:t>P</a:t>
            </a:r>
            <a:r>
              <a:rPr sz="6600" i="1" dirty="0" err="1"/>
              <a:t>atients</a:t>
            </a:r>
            <a:r>
              <a:rPr sz="6600" i="1" dirty="0"/>
              <a:t> </a:t>
            </a:r>
            <a:r>
              <a:rPr lang="it-IT" sz="6600" i="1" dirty="0"/>
              <a:t>R</a:t>
            </a:r>
            <a:r>
              <a:rPr sz="6600" i="1" dirty="0" err="1"/>
              <a:t>egist</a:t>
            </a:r>
            <a:r>
              <a:rPr lang="it-IT" sz="6600" i="1" dirty="0"/>
              <a:t>ry in PDAC</a:t>
            </a:r>
            <a:r>
              <a:rPr lang="it-IT" sz="6600" dirty="0"/>
              <a:t>,</a:t>
            </a:r>
          </a:p>
          <a:p>
            <a:pPr algn="ctr" defTabSz="449580">
              <a:lnSpc>
                <a:spcPct val="120000"/>
              </a:lnSpc>
              <a:spcBef>
                <a:spcPts val="0"/>
              </a:spcBef>
              <a:defRPr sz="6100" b="1">
                <a:solidFill>
                  <a:srgbClr val="FFFFFF"/>
                </a:solidFill>
                <a:uFill>
                  <a:solidFill>
                    <a:srgbClr val="000000"/>
                  </a:solidFill>
                </a:uFill>
              </a:defRPr>
            </a:pPr>
            <a:r>
              <a:rPr lang="it-IT" sz="6600" dirty="0"/>
              <a:t>a </a:t>
            </a:r>
            <a:r>
              <a:rPr lang="it-IT" sz="6600" dirty="0" err="1"/>
              <a:t>trailblazing</a:t>
            </a:r>
            <a:r>
              <a:rPr lang="it-IT" sz="6600" dirty="0"/>
              <a:t> tool to </a:t>
            </a:r>
            <a:r>
              <a:rPr lang="it-IT" sz="6600" dirty="0" err="1"/>
              <a:t>bolster</a:t>
            </a:r>
            <a:r>
              <a:rPr lang="it-IT" sz="6600" dirty="0"/>
              <a:t> </a:t>
            </a:r>
            <a:r>
              <a:rPr lang="it-IT" sz="6600" dirty="0" err="1"/>
              <a:t>our</a:t>
            </a:r>
            <a:r>
              <a:rPr lang="it-IT" sz="6600" dirty="0"/>
              <a:t> clinical trials</a:t>
            </a:r>
            <a:r>
              <a:rPr sz="6600" dirty="0"/>
              <a:t> </a:t>
            </a:r>
          </a:p>
        </p:txBody>
      </p:sp>
      <p:sp>
        <p:nvSpPr>
          <p:cNvPr id="296" name="TAPCA must already be there as…"/>
          <p:cNvSpPr txBox="1"/>
          <p:nvPr/>
        </p:nvSpPr>
        <p:spPr>
          <a:xfrm>
            <a:off x="2055195" y="2865701"/>
            <a:ext cx="20666782" cy="25705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10000"/>
              </a:lnSpc>
              <a:spcBef>
                <a:spcPts val="0"/>
              </a:spcBef>
              <a:defRPr sz="6800" b="1">
                <a:solidFill>
                  <a:srgbClr val="575693"/>
                </a:solidFill>
                <a:uFill>
                  <a:solidFill>
                    <a:srgbClr val="000000"/>
                  </a:solidFill>
                </a:uFill>
              </a:defRPr>
            </a:pPr>
            <a:r>
              <a:rPr sz="7200" dirty="0"/>
              <a:t>TAPCA</a:t>
            </a:r>
            <a:r>
              <a:rPr sz="6600" dirty="0"/>
              <a:t> must already be there as</a:t>
            </a:r>
          </a:p>
          <a:p>
            <a:pPr algn="ctr" defTabSz="449580">
              <a:lnSpc>
                <a:spcPct val="110000"/>
              </a:lnSpc>
              <a:spcBef>
                <a:spcPts val="0"/>
              </a:spcBef>
              <a:defRPr sz="7800" b="1">
                <a:solidFill>
                  <a:srgbClr val="575693"/>
                </a:solidFill>
                <a:uFill>
                  <a:solidFill>
                    <a:srgbClr val="000000"/>
                  </a:solidFill>
                </a:uFill>
              </a:defRPr>
            </a:pPr>
            <a:r>
              <a:rPr sz="6600" i="1" dirty="0"/>
              <a:t>the obvious </a:t>
            </a:r>
            <a:r>
              <a:rPr lang="it-IT" sz="8000" i="1" dirty="0"/>
              <a:t>G</a:t>
            </a:r>
            <a:r>
              <a:rPr sz="8000" i="1" dirty="0"/>
              <a:t>o-to place </a:t>
            </a:r>
            <a:r>
              <a:rPr sz="6600" i="1" dirty="0"/>
              <a:t>for </a:t>
            </a:r>
            <a:r>
              <a:rPr lang="en-GB" sz="6600" i="1" dirty="0"/>
              <a:t>PDAC i</a:t>
            </a:r>
            <a:r>
              <a:rPr lang="it-IT" sz="6600" i="1" dirty="0" err="1"/>
              <a:t>nvestment</a:t>
            </a:r>
            <a:r>
              <a:rPr sz="6600" dirty="0"/>
              <a:t>…</a:t>
            </a:r>
          </a:p>
        </p:txBody>
      </p:sp>
    </p:spTree>
  </p:cSld>
  <p:clrMapOvr>
    <a:masterClrMapping/>
  </p:clrMapOvr>
  <mc:AlternateContent xmlns:mc="http://schemas.openxmlformats.org/markup-compatibility/2006" xmlns:p14="http://schemas.microsoft.com/office/powerpoint/2010/main">
    <mc:Choice Requires="p14">
      <p:transition p14:dur="150">
        <p:fade/>
      </p:transition>
    </mc:Choice>
    <mc:Fallback xmlns="">
      <p:transition>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93"/>
                                        </p:tgtEl>
                                        <p:attrNameLst>
                                          <p:attrName>style.visibility</p:attrName>
                                        </p:attrNameLst>
                                      </p:cBhvr>
                                      <p:to>
                                        <p:strVal val="visible"/>
                                      </p:to>
                                    </p:set>
                                    <p:animEffect transition="in" filter="fade">
                                      <p:cBhvr>
                                        <p:cTn id="7" dur="150"/>
                                        <p:tgtEl>
                                          <p:spTgt spid="293"/>
                                        </p:tgtEl>
                                      </p:cBhvr>
                                    </p:animEffect>
                                  </p:childTnLst>
                                </p:cTn>
                              </p:par>
                              <p:par>
                                <p:cTn id="8" presetID="10" presetClass="entr" fill="hold" grpId="3" nodeType="withEffect">
                                  <p:stCondLst>
                                    <p:cond delay="0"/>
                                  </p:stCondLst>
                                  <p:iterate>
                                    <p:tmAbs val="0"/>
                                  </p:iterate>
                                  <p:childTnLst>
                                    <p:set>
                                      <p:cBhvr>
                                        <p:cTn id="9" fill="hold"/>
                                        <p:tgtEl>
                                          <p:spTgt spid="296"/>
                                        </p:tgtEl>
                                        <p:attrNameLst>
                                          <p:attrName>style.visibility</p:attrName>
                                        </p:attrNameLst>
                                      </p:cBhvr>
                                      <p:to>
                                        <p:strVal val="visible"/>
                                      </p:to>
                                    </p:set>
                                    <p:animEffect transition="in" filter="fade">
                                      <p:cBhvr>
                                        <p:cTn id="10" dur="300"/>
                                        <p:tgtEl>
                                          <p:spTgt spid="296"/>
                                        </p:tgtEl>
                                      </p:cBhvr>
                                    </p:animEffect>
                                  </p:childTnLst>
                                </p:cTn>
                              </p:par>
                            </p:childTnLst>
                          </p:cTn>
                        </p:par>
                        <p:par>
                          <p:cTn id="11" fill="hold">
                            <p:stCondLst>
                              <p:cond delay="300"/>
                            </p:stCondLst>
                            <p:childTnLst>
                              <p:par>
                                <p:cTn id="12" presetID="53" presetClass="entr" presetSubtype="16" fill="hold" grpId="4" nodeType="afterEffect">
                                  <p:stCondLst>
                                    <p:cond delay="0"/>
                                  </p:stCondLst>
                                  <p:childTnLst>
                                    <p:set>
                                      <p:cBhvr>
                                        <p:cTn id="13" dur="1" fill="hold">
                                          <p:stCondLst>
                                            <p:cond delay="0"/>
                                          </p:stCondLst>
                                        </p:cTn>
                                        <p:tgtEl>
                                          <p:spTgt spid="294"/>
                                        </p:tgtEl>
                                        <p:attrNameLst>
                                          <p:attrName>style.visibility</p:attrName>
                                        </p:attrNameLst>
                                      </p:cBhvr>
                                      <p:to>
                                        <p:strVal val="visible"/>
                                      </p:to>
                                    </p:set>
                                    <p:anim calcmode="lin" valueType="num">
                                      <p:cBhvr>
                                        <p:cTn id="14" dur="1000" fill="hold"/>
                                        <p:tgtEl>
                                          <p:spTgt spid="294"/>
                                        </p:tgtEl>
                                        <p:attrNameLst>
                                          <p:attrName>ppt_w</p:attrName>
                                        </p:attrNameLst>
                                      </p:cBhvr>
                                      <p:tavLst>
                                        <p:tav tm="0">
                                          <p:val>
                                            <p:fltVal val="0"/>
                                          </p:val>
                                        </p:tav>
                                        <p:tav tm="100000">
                                          <p:val>
                                            <p:strVal val="#ppt_w"/>
                                          </p:val>
                                        </p:tav>
                                      </p:tavLst>
                                    </p:anim>
                                    <p:anim calcmode="lin" valueType="num">
                                      <p:cBhvr>
                                        <p:cTn id="15" dur="1000" fill="hold"/>
                                        <p:tgtEl>
                                          <p:spTgt spid="294"/>
                                        </p:tgtEl>
                                        <p:attrNameLst>
                                          <p:attrName>ppt_h</p:attrName>
                                        </p:attrNameLst>
                                      </p:cBhvr>
                                      <p:tavLst>
                                        <p:tav tm="0">
                                          <p:val>
                                            <p:fltVal val="0"/>
                                          </p:val>
                                        </p:tav>
                                        <p:tav tm="100000">
                                          <p:val>
                                            <p:strVal val="#ppt_h"/>
                                          </p:val>
                                        </p:tav>
                                      </p:tavLst>
                                    </p:anim>
                                    <p:animEffect transition="in" filter="fade">
                                      <p:cBhvr>
                                        <p:cTn id="16" dur="1000"/>
                                        <p:tgtEl>
                                          <p:spTgt spid="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 grpId="1" animBg="1" advAuto="0"/>
      <p:bldP spid="294" grpId="4" animBg="1" advAuto="0"/>
      <p:bldP spid="296" grpId="3" animBg="1" advAuto="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8" name="Immagine" descr="Immagine"/>
          <p:cNvPicPr>
            <a:picLocks noChangeAspect="1"/>
          </p:cNvPicPr>
          <p:nvPr/>
        </p:nvPicPr>
        <p:blipFill>
          <a:blip r:embed="rId2"/>
          <a:stretch>
            <a:fillRect/>
          </a:stretch>
        </p:blipFill>
        <p:spPr>
          <a:xfrm>
            <a:off x="-1" y="2254989"/>
            <a:ext cx="24384001" cy="11461011"/>
          </a:xfrm>
          <a:prstGeom prst="rect">
            <a:avLst/>
          </a:prstGeom>
          <a:ln w="12700">
            <a:miter lim="400000"/>
          </a:ln>
        </p:spPr>
      </p:pic>
      <p:sp>
        <p:nvSpPr>
          <p:cNvPr id="299" name="Anticipate necessity"/>
          <p:cNvSpPr txBox="1"/>
          <p:nvPr/>
        </p:nvSpPr>
        <p:spPr>
          <a:xfrm>
            <a:off x="6380453" y="4106889"/>
            <a:ext cx="11259493" cy="1487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9000" b="1" i="1">
                <a:solidFill>
                  <a:srgbClr val="575693"/>
                </a:solidFill>
                <a:uFill>
                  <a:solidFill>
                    <a:srgbClr val="000000"/>
                  </a:solidFill>
                </a:uFill>
              </a:defRPr>
            </a:lvl1pPr>
          </a:lstStyle>
          <a:p>
            <a:pPr algn="r">
              <a:defRPr i="0"/>
            </a:pPr>
            <a:r>
              <a:rPr i="1" dirty="0"/>
              <a:t>Anticipate necessity</a:t>
            </a:r>
          </a:p>
        </p:txBody>
      </p:sp>
      <p:sp>
        <p:nvSpPr>
          <p:cNvPr id="300" name="Be the go-to place for Investors…"/>
          <p:cNvSpPr txBox="1"/>
          <p:nvPr/>
        </p:nvSpPr>
        <p:spPr>
          <a:xfrm>
            <a:off x="2483025" y="6620237"/>
            <a:ext cx="19146268" cy="34546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ctr" defTabSz="449580">
              <a:lnSpc>
                <a:spcPct val="110000"/>
              </a:lnSpc>
              <a:spcBef>
                <a:spcPts val="0"/>
              </a:spcBef>
              <a:defRPr sz="9000" b="1">
                <a:uFill>
                  <a:solidFill>
                    <a:srgbClr val="000000"/>
                  </a:solidFill>
                </a:uFill>
              </a:defRPr>
            </a:pPr>
            <a:r>
              <a:rPr i="1" dirty="0"/>
              <a:t>Be the </a:t>
            </a:r>
            <a:r>
              <a:rPr lang="it-IT" sz="11500" i="1" dirty="0"/>
              <a:t>G</a:t>
            </a:r>
            <a:r>
              <a:rPr sz="11500" i="1" dirty="0"/>
              <a:t>o-to place </a:t>
            </a:r>
            <a:r>
              <a:rPr i="1" dirty="0"/>
              <a:t>for </a:t>
            </a:r>
            <a:br>
              <a:rPr lang="en-GB" i="1" dirty="0"/>
            </a:br>
            <a:r>
              <a:rPr lang="en-GB" i="1" dirty="0"/>
              <a:t>PDAC i</a:t>
            </a:r>
            <a:r>
              <a:rPr i="1" dirty="0" err="1"/>
              <a:t>nvestors</a:t>
            </a:r>
            <a:r>
              <a:rPr lang="en-GB" i="1" dirty="0"/>
              <a:t> </a:t>
            </a:r>
            <a:r>
              <a:rPr i="1" dirty="0"/>
              <a:t>when it will matter</a:t>
            </a:r>
          </a:p>
        </p:txBody>
      </p:sp>
    </p:spTree>
  </p:cSld>
  <p:clrMapOvr>
    <a:masterClrMapping/>
  </p:clrMapOvr>
  <mc:AlternateContent xmlns:mc="http://schemas.openxmlformats.org/markup-compatibility/2006" xmlns:p14="http://schemas.microsoft.com/office/powerpoint/2010/main">
    <mc:Choice Requires="p14">
      <p:transition p14:dur="50"/>
    </mc:Choice>
    <mc:Fallback xmlns="">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298"/>
                                        </p:tgtEl>
                                        <p:attrNameLst>
                                          <p:attrName>style.visibility</p:attrName>
                                        </p:attrNameLst>
                                      </p:cBhvr>
                                      <p:to>
                                        <p:strVal val="visible"/>
                                      </p:to>
                                    </p:set>
                                    <p:animEffect transition="in" filter="fade">
                                      <p:cBhvr>
                                        <p:cTn id="7" dur="150"/>
                                        <p:tgtEl>
                                          <p:spTgt spid="298"/>
                                        </p:tgtEl>
                                      </p:cBhvr>
                                    </p:animEffect>
                                  </p:childTnLst>
                                </p:cTn>
                              </p:par>
                            </p:childTnLst>
                          </p:cTn>
                        </p:par>
                        <p:par>
                          <p:cTn id="8" fill="hold">
                            <p:stCondLst>
                              <p:cond delay="150"/>
                            </p:stCondLst>
                            <p:childTnLst>
                              <p:par>
                                <p:cTn id="9" presetID="1" presetClass="entr" presetSubtype="0" fill="hold" grpId="2" nodeType="afterEffect">
                                  <p:stCondLst>
                                    <p:cond delay="0"/>
                                  </p:stCondLst>
                                  <p:iterate type="lt">
                                    <p:tmAbs val="100"/>
                                  </p:iterate>
                                  <p:childTnLst>
                                    <p:set>
                                      <p:cBhvr>
                                        <p:cTn id="10" fill="hold"/>
                                        <p:tgtEl>
                                          <p:spTgt spid="299"/>
                                        </p:tgtEl>
                                        <p:attrNameLst>
                                          <p:attrName>style.visibility</p:attrName>
                                        </p:attrNameLst>
                                      </p:cBhvr>
                                      <p:to>
                                        <p:strVal val="visible"/>
                                      </p:to>
                                    </p:set>
                                  </p:childTnLst>
                                </p:cTn>
                              </p:par>
                            </p:childTnLst>
                          </p:cTn>
                        </p:par>
                        <p:par>
                          <p:cTn id="11" fill="hold">
                            <p:stCondLst>
                              <p:cond delay="1950"/>
                            </p:stCondLst>
                            <p:childTnLst>
                              <p:par>
                                <p:cTn id="12" presetID="10" presetClass="entr" fill="hold" grpId="3" nodeType="afterEffect">
                                  <p:stCondLst>
                                    <p:cond delay="50"/>
                                  </p:stCondLst>
                                  <p:iterate>
                                    <p:tmAbs val="0"/>
                                  </p:iterate>
                                  <p:childTnLst>
                                    <p:set>
                                      <p:cBhvr>
                                        <p:cTn id="13" fill="hold"/>
                                        <p:tgtEl>
                                          <p:spTgt spid="300"/>
                                        </p:tgtEl>
                                        <p:attrNameLst>
                                          <p:attrName>style.visibility</p:attrName>
                                        </p:attrNameLst>
                                      </p:cBhvr>
                                      <p:to>
                                        <p:strVal val="visible"/>
                                      </p:to>
                                    </p:set>
                                    <p:animEffect transition="in" filter="fade">
                                      <p:cBhvr>
                                        <p:cTn id="14" dur="1000"/>
                                        <p:tgtEl>
                                          <p:spTgt spid="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8" grpId="1" animBg="1" advAuto="0"/>
      <p:bldP spid="299" grpId="2" animBg="1" advAuto="0"/>
      <p:bldP spid="300" grpId="3" animBg="1" advAuto="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descr="Immagine">
            <a:extLst>
              <a:ext uri="{FF2B5EF4-FFF2-40B4-BE49-F238E27FC236}">
                <a16:creationId xmlns:a16="http://schemas.microsoft.com/office/drawing/2014/main" id="{CA3C48DE-314E-094A-DA1E-F197389B708B}"/>
              </a:ext>
            </a:extLst>
          </p:cNvPr>
          <p:cNvPicPr>
            <a:picLocks noChangeAspect="1"/>
          </p:cNvPicPr>
          <p:nvPr/>
        </p:nvPicPr>
        <p:blipFill>
          <a:blip r:embed="rId3"/>
          <a:stretch>
            <a:fillRect/>
          </a:stretch>
        </p:blipFill>
        <p:spPr>
          <a:xfrm>
            <a:off x="-1" y="-1330035"/>
            <a:ext cx="24384001" cy="15046036"/>
          </a:xfrm>
          <a:prstGeom prst="rect">
            <a:avLst/>
          </a:prstGeom>
          <a:ln w="12700">
            <a:miter lim="400000"/>
          </a:ln>
        </p:spPr>
      </p:pic>
      <p:sp>
        <p:nvSpPr>
          <p:cNvPr id="3" name="Anticipate necessity">
            <a:extLst>
              <a:ext uri="{FF2B5EF4-FFF2-40B4-BE49-F238E27FC236}">
                <a16:creationId xmlns:a16="http://schemas.microsoft.com/office/drawing/2014/main" id="{D40B64EA-935E-C81F-B049-C1449CBC686C}"/>
              </a:ext>
            </a:extLst>
          </p:cNvPr>
          <p:cNvSpPr txBox="1"/>
          <p:nvPr/>
        </p:nvSpPr>
        <p:spPr>
          <a:xfrm>
            <a:off x="3112589" y="1901160"/>
            <a:ext cx="18158817" cy="12105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9000" b="1" i="1">
                <a:solidFill>
                  <a:srgbClr val="575693"/>
                </a:solidFill>
                <a:uFill>
                  <a:solidFill>
                    <a:srgbClr val="000000"/>
                  </a:solidFill>
                </a:uFill>
              </a:defRPr>
            </a:lvl1pPr>
          </a:lstStyle>
          <a:p>
            <a:pPr algn="r">
              <a:defRPr i="0"/>
            </a:pPr>
            <a:r>
              <a:rPr lang="en-GB" sz="7200" i="0" dirty="0"/>
              <a:t>The D.A.T.A.S.E.T.S. Lobbying Campaign</a:t>
            </a:r>
            <a:endParaRPr sz="7200" i="1" dirty="0"/>
          </a:p>
        </p:txBody>
      </p:sp>
      <p:sp>
        <p:nvSpPr>
          <p:cNvPr id="4" name="Be the go-to place for Investors…">
            <a:extLst>
              <a:ext uri="{FF2B5EF4-FFF2-40B4-BE49-F238E27FC236}">
                <a16:creationId xmlns:a16="http://schemas.microsoft.com/office/drawing/2014/main" id="{450EB32A-C2F7-E557-17D0-5D188B727B65}"/>
              </a:ext>
            </a:extLst>
          </p:cNvPr>
          <p:cNvSpPr txBox="1"/>
          <p:nvPr/>
        </p:nvSpPr>
        <p:spPr>
          <a:xfrm>
            <a:off x="1736651" y="4768153"/>
            <a:ext cx="20910689" cy="3149580"/>
          </a:xfrm>
          <a:prstGeom prst="rect">
            <a:avLst/>
          </a:prstGeom>
          <a:ln w="12700">
            <a:miter lim="400000"/>
          </a:ln>
          <a:effectLst>
            <a:outerShdw blurRad="50800" dist="38100" dir="2700000" algn="tl" rotWithShape="0">
              <a:prstClr val="black">
                <a:alpha val="40000"/>
              </a:prst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a:r>
              <a:rPr lang="en-GB" sz="4400" b="1" dirty="0">
                <a:solidFill>
                  <a:schemeClr val="bg1"/>
                </a:solidFill>
              </a:rPr>
              <a:t>Fast-tracking</a:t>
            </a:r>
            <a:r>
              <a:rPr lang="en-GB" sz="4400" b="1" dirty="0"/>
              <a:t> the dissemination and use of pancreatic cancer datasets and </a:t>
            </a:r>
            <a:r>
              <a:rPr lang="en-GB" sz="4400" b="1" dirty="0">
                <a:solidFill>
                  <a:schemeClr val="bg1"/>
                </a:solidFill>
              </a:rPr>
              <a:t>easing</a:t>
            </a:r>
            <a:r>
              <a:rPr lang="en-GB" sz="4400" b="1" dirty="0"/>
              <a:t> </a:t>
            </a:r>
            <a:r>
              <a:rPr lang="en-GB" sz="4400" b="1" dirty="0">
                <a:solidFill>
                  <a:schemeClr val="bg1"/>
                </a:solidFill>
              </a:rPr>
              <a:t>excessive</a:t>
            </a:r>
            <a:r>
              <a:rPr lang="en-GB" sz="4400" b="1" dirty="0"/>
              <a:t> regulatory paperwork for PDAC investigators - </a:t>
            </a:r>
            <a:r>
              <a:rPr lang="en-GB" sz="4400" b="1" dirty="0">
                <a:solidFill>
                  <a:schemeClr val="bg1"/>
                </a:solidFill>
              </a:rPr>
              <a:t>while preserving high safety and ethical standards in research</a:t>
            </a:r>
            <a:r>
              <a:rPr lang="en-GB" sz="4400" b="1" dirty="0"/>
              <a:t> - requires a vocal joint effort with </a:t>
            </a:r>
            <a:r>
              <a:rPr lang="en-GB" sz="4400" b="1" dirty="0">
                <a:solidFill>
                  <a:schemeClr val="bg1"/>
                </a:solidFill>
              </a:rPr>
              <a:t>Advocacies, Clinicians, Researchers</a:t>
            </a:r>
            <a:r>
              <a:rPr lang="en-GB" sz="4400" b="1" dirty="0"/>
              <a:t> and with the </a:t>
            </a:r>
            <a:r>
              <a:rPr lang="en-GB" sz="4400" b="1" dirty="0">
                <a:solidFill>
                  <a:schemeClr val="bg1"/>
                </a:solidFill>
              </a:rPr>
              <a:t>Patients</a:t>
            </a:r>
            <a:r>
              <a:rPr lang="en-GB" sz="4400" b="1" dirty="0"/>
              <a:t> themselves to lobby Policymakers and Regulators.</a:t>
            </a:r>
            <a:endParaRPr lang="en-GB" sz="4400" dirty="0"/>
          </a:p>
        </p:txBody>
      </p:sp>
      <p:sp>
        <p:nvSpPr>
          <p:cNvPr id="5" name="Anticipate necessity">
            <a:extLst>
              <a:ext uri="{FF2B5EF4-FFF2-40B4-BE49-F238E27FC236}">
                <a16:creationId xmlns:a16="http://schemas.microsoft.com/office/drawing/2014/main" id="{B6EBA7B1-968B-56EC-BB6A-E92AF0E54B02}"/>
              </a:ext>
            </a:extLst>
          </p:cNvPr>
          <p:cNvSpPr txBox="1"/>
          <p:nvPr/>
        </p:nvSpPr>
        <p:spPr>
          <a:xfrm>
            <a:off x="3983820" y="3208400"/>
            <a:ext cx="16416354" cy="779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lgn="ctr" defTabSz="449580">
              <a:lnSpc>
                <a:spcPct val="100000"/>
              </a:lnSpc>
              <a:spcBef>
                <a:spcPts val="0"/>
              </a:spcBef>
              <a:defRPr sz="9000" b="1" i="1">
                <a:solidFill>
                  <a:srgbClr val="575693"/>
                </a:solidFill>
                <a:uFill>
                  <a:solidFill>
                    <a:srgbClr val="000000"/>
                  </a:solidFill>
                </a:uFill>
              </a:defRPr>
            </a:lvl1pPr>
          </a:lstStyle>
          <a:p>
            <a:pPr algn="r">
              <a:defRPr i="0"/>
            </a:pPr>
            <a:r>
              <a:rPr lang="it-IT" sz="4400" b="0" i="0" dirty="0">
                <a:solidFill>
                  <a:schemeClr val="tx1"/>
                </a:solidFill>
              </a:rPr>
              <a:t>(</a:t>
            </a:r>
            <a:r>
              <a:rPr lang="it-IT" sz="4400" i="0" dirty="0"/>
              <a:t>D</a:t>
            </a:r>
            <a:r>
              <a:rPr lang="it-IT" sz="4400" b="0" i="0" dirty="0">
                <a:solidFill>
                  <a:schemeClr val="tx1"/>
                </a:solidFill>
              </a:rPr>
              <a:t>ata</a:t>
            </a:r>
            <a:r>
              <a:rPr lang="it-IT" sz="4400" i="0" dirty="0"/>
              <a:t> </a:t>
            </a:r>
            <a:r>
              <a:rPr lang="it-IT" sz="4400" i="0" dirty="0" err="1"/>
              <a:t>A</a:t>
            </a:r>
            <a:r>
              <a:rPr lang="it-IT" sz="4400" b="0" i="0" dirty="0" err="1">
                <a:solidFill>
                  <a:schemeClr val="tx1"/>
                </a:solidFill>
              </a:rPr>
              <a:t>vailability</a:t>
            </a:r>
            <a:r>
              <a:rPr lang="it-IT" sz="4400" b="0" i="0" dirty="0"/>
              <a:t> </a:t>
            </a:r>
            <a:r>
              <a:rPr lang="it-IT" sz="4400" i="0" dirty="0"/>
              <a:t>T</a:t>
            </a:r>
            <a:r>
              <a:rPr lang="it-IT" sz="4400" b="0" i="0" dirty="0">
                <a:solidFill>
                  <a:schemeClr val="tx1"/>
                </a:solidFill>
              </a:rPr>
              <a:t>o</a:t>
            </a:r>
            <a:r>
              <a:rPr lang="it-IT" sz="4400" b="0" i="0" dirty="0"/>
              <a:t> </a:t>
            </a:r>
            <a:r>
              <a:rPr lang="it-IT" sz="4400" i="0" dirty="0" err="1"/>
              <a:t>A</a:t>
            </a:r>
            <a:r>
              <a:rPr lang="it-IT" sz="4400" b="0" i="0" dirty="0" err="1">
                <a:solidFill>
                  <a:schemeClr val="tx1"/>
                </a:solidFill>
              </a:rPr>
              <a:t>ll</a:t>
            </a:r>
            <a:r>
              <a:rPr lang="it-IT" sz="4400" b="0" i="0" dirty="0"/>
              <a:t> </a:t>
            </a:r>
            <a:r>
              <a:rPr lang="it-IT" sz="4400" i="0" dirty="0"/>
              <a:t>S</a:t>
            </a:r>
            <a:r>
              <a:rPr lang="it-IT" sz="4400" b="0" i="0" dirty="0">
                <a:solidFill>
                  <a:schemeClr val="tx1"/>
                </a:solidFill>
              </a:rPr>
              <a:t>cientists</a:t>
            </a:r>
            <a:r>
              <a:rPr lang="it-IT" sz="4400" b="0" i="0" dirty="0"/>
              <a:t> </a:t>
            </a:r>
            <a:r>
              <a:rPr lang="it-IT" sz="4400" i="0" dirty="0" err="1"/>
              <a:t>E</a:t>
            </a:r>
            <a:r>
              <a:rPr lang="it-IT" sz="4400" b="0" i="0" dirty="0" err="1">
                <a:solidFill>
                  <a:schemeClr val="tx1"/>
                </a:solidFill>
              </a:rPr>
              <a:t>nhances</a:t>
            </a:r>
            <a:r>
              <a:rPr lang="it-IT" sz="4400" b="0" i="0" dirty="0"/>
              <a:t> </a:t>
            </a:r>
            <a:r>
              <a:rPr lang="it-IT" sz="4400" i="0" dirty="0"/>
              <a:t>T</a:t>
            </a:r>
            <a:r>
              <a:rPr lang="it-IT" sz="4400" b="0" i="0" dirty="0">
                <a:solidFill>
                  <a:schemeClr val="tx1"/>
                </a:solidFill>
              </a:rPr>
              <a:t>reatment</a:t>
            </a:r>
            <a:r>
              <a:rPr lang="it-IT" sz="4400" b="0" i="0" dirty="0"/>
              <a:t> </a:t>
            </a:r>
            <a:r>
              <a:rPr lang="it-IT" sz="4400" i="0" dirty="0"/>
              <a:t>S</a:t>
            </a:r>
            <a:r>
              <a:rPr lang="it-IT" sz="4400" b="0" i="0" dirty="0">
                <a:solidFill>
                  <a:schemeClr val="tx1"/>
                </a:solidFill>
              </a:rPr>
              <a:t>uccess)</a:t>
            </a:r>
            <a:endParaRPr sz="4400" i="1" dirty="0">
              <a:solidFill>
                <a:schemeClr val="tx1"/>
              </a:solidFill>
            </a:endParaRPr>
          </a:p>
        </p:txBody>
      </p:sp>
      <p:sp>
        <p:nvSpPr>
          <p:cNvPr id="6" name="Be the go-to place for Investors…">
            <a:extLst>
              <a:ext uri="{FF2B5EF4-FFF2-40B4-BE49-F238E27FC236}">
                <a16:creationId xmlns:a16="http://schemas.microsoft.com/office/drawing/2014/main" id="{5472B80E-ACC3-1F06-16F5-7509978A3AE5}"/>
              </a:ext>
            </a:extLst>
          </p:cNvPr>
          <p:cNvSpPr txBox="1"/>
          <p:nvPr/>
        </p:nvSpPr>
        <p:spPr>
          <a:xfrm>
            <a:off x="7483175" y="10775325"/>
            <a:ext cx="9417642" cy="10395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pPr algn="ctr" defTabSz="449580">
              <a:lnSpc>
                <a:spcPct val="110000"/>
              </a:lnSpc>
              <a:spcBef>
                <a:spcPts val="0"/>
              </a:spcBef>
              <a:defRPr sz="9000" b="1">
                <a:uFill>
                  <a:solidFill>
                    <a:srgbClr val="000000"/>
                  </a:solidFill>
                </a:uFill>
              </a:defRPr>
            </a:pPr>
            <a:r>
              <a:rPr lang="en-GB" sz="6000" b="1" dirty="0">
                <a:solidFill>
                  <a:schemeClr val="bg1"/>
                </a:solidFill>
              </a:rPr>
              <a:t>Join TAPCA in this effort.</a:t>
            </a:r>
            <a:endParaRPr sz="6000" i="1" dirty="0">
              <a:solidFill>
                <a:schemeClr val="bg1"/>
              </a:solidFill>
            </a:endParaRPr>
          </a:p>
        </p:txBody>
      </p:sp>
      <p:pic>
        <p:nvPicPr>
          <p:cNvPr id="8" name="Immagine 7">
            <a:extLst>
              <a:ext uri="{FF2B5EF4-FFF2-40B4-BE49-F238E27FC236}">
                <a16:creationId xmlns:a16="http://schemas.microsoft.com/office/drawing/2014/main" id="{2CB63149-1E03-E34F-6FCD-0F5ECA8AF8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59977" y="7584951"/>
            <a:ext cx="7716089" cy="7716089"/>
          </a:xfrm>
          <a:prstGeom prst="rect">
            <a:avLst/>
          </a:prstGeom>
        </p:spPr>
      </p:pic>
    </p:spTree>
    <p:extLst>
      <p:ext uri="{BB962C8B-B14F-4D97-AF65-F5344CB8AC3E}">
        <p14:creationId xmlns:p14="http://schemas.microsoft.com/office/powerpoint/2010/main" val="188312192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2"/>
                                        </p:tgtEl>
                                        <p:attrNameLst>
                                          <p:attrName>style.visibility</p:attrName>
                                        </p:attrNameLst>
                                      </p:cBhvr>
                                      <p:to>
                                        <p:strVal val="visible"/>
                                      </p:to>
                                    </p:set>
                                    <p:animEffect transition="in" filter="fade">
                                      <p:cBhvr>
                                        <p:cTn id="7" dur="150"/>
                                        <p:tgtEl>
                                          <p:spTgt spid="2"/>
                                        </p:tgtEl>
                                      </p:cBhvr>
                                    </p:animEffect>
                                  </p:childTnLst>
                                </p:cTn>
                              </p:par>
                            </p:childTnLst>
                          </p:cTn>
                        </p:par>
                        <p:par>
                          <p:cTn id="8" fill="hold">
                            <p:stCondLst>
                              <p:cond delay="15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1000"/>
                                        <p:tgtEl>
                                          <p:spTgt spid="3"/>
                                        </p:tgtEl>
                                      </p:cBhvr>
                                    </p:animEffect>
                                  </p:childTnLst>
                                </p:cTn>
                              </p:par>
                            </p:childTnLst>
                          </p:cTn>
                        </p:par>
                        <p:par>
                          <p:cTn id="12" fill="hold">
                            <p:stCondLst>
                              <p:cond delay="11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par>
                          <p:cTn id="16" fill="hold">
                            <p:stCondLst>
                              <p:cond delay="2150"/>
                            </p:stCondLst>
                            <p:childTnLst>
                              <p:par>
                                <p:cTn id="17" presetID="10" presetClass="entr" fill="hold" grpId="0" nodeType="afterEffect">
                                  <p:stCondLst>
                                    <p:cond delay="50"/>
                                  </p:stCondLst>
                                  <p:iterate>
                                    <p:tmAbs val="0"/>
                                  </p:iterate>
                                  <p:childTnLst>
                                    <p:set>
                                      <p:cBhvr>
                                        <p:cTn id="18" fill="hold"/>
                                        <p:tgtEl>
                                          <p:spTgt spid="4"/>
                                        </p:tgtEl>
                                        <p:attrNameLst>
                                          <p:attrName>style.visibility</p:attrName>
                                        </p:attrNameLst>
                                      </p:cBhvr>
                                      <p:to>
                                        <p:strVal val="visible"/>
                                      </p:to>
                                    </p:set>
                                    <p:animEffect transition="in" filter="fade">
                                      <p:cBhvr>
                                        <p:cTn id="19" dur="1000"/>
                                        <p:tgtEl>
                                          <p:spTgt spid="4"/>
                                        </p:tgtEl>
                                      </p:cBhvr>
                                    </p:animEffect>
                                  </p:childTnLst>
                                </p:cTn>
                              </p:par>
                            </p:childTnLst>
                          </p:cTn>
                        </p:par>
                        <p:par>
                          <p:cTn id="20" fill="hold">
                            <p:stCondLst>
                              <p:cond delay="3200"/>
                            </p:stCondLst>
                            <p:childTnLst>
                              <p:par>
                                <p:cTn id="21" presetID="10" presetClass="entr" fill="hold" grpId="0" nodeType="afterEffect">
                                  <p:stCondLst>
                                    <p:cond delay="50"/>
                                  </p:stCondLst>
                                  <p:iterate>
                                    <p:tmAbs val="0"/>
                                  </p:iterate>
                                  <p:childTnLst>
                                    <p:set>
                                      <p:cBhvr>
                                        <p:cTn id="22" fill="hold"/>
                                        <p:tgtEl>
                                          <p:spTgt spid="6"/>
                                        </p:tgtEl>
                                        <p:attrNameLst>
                                          <p:attrName>style.visibility</p:attrName>
                                        </p:attrNameLst>
                                      </p:cBhvr>
                                      <p:to>
                                        <p:strVal val="visible"/>
                                      </p:to>
                                    </p:set>
                                    <p:animEffect transition="in" filter="fade">
                                      <p:cBhvr>
                                        <p:cTn id="23" dur="1000"/>
                                        <p:tgtEl>
                                          <p:spTgt spid="6"/>
                                        </p:tgtEl>
                                      </p:cBhvr>
                                    </p:animEffect>
                                  </p:childTnLst>
                                </p:cTn>
                              </p:par>
                            </p:childTnLst>
                          </p:cTn>
                        </p:par>
                        <p:par>
                          <p:cTn id="24" fill="hold">
                            <p:stCondLst>
                              <p:cond delay="425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nimBg="1" advAuto="0"/>
      <p:bldP spid="4" grpId="0" animBg="1" advAuto="0"/>
      <p:bldP spid="5" grpId="0" animBg="1" advAuto="0"/>
      <p:bldP spid="6" grpId="0"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4000"/>
            <a:lum/>
          </a:blip>
          <a:srcRect/>
          <a:stretch>
            <a:fillRect t="-39000" b="-39000"/>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0C59AD7-1FA2-2E27-C043-B076246DB8D0}"/>
              </a:ext>
            </a:extLst>
          </p:cNvPr>
          <p:cNvSpPr/>
          <p:nvPr/>
        </p:nvSpPr>
        <p:spPr>
          <a:xfrm>
            <a:off x="-1" y="-1"/>
            <a:ext cx="24384000" cy="13716000"/>
          </a:xfrm>
          <a:prstGeom prst="rect">
            <a:avLst/>
          </a:prstGeom>
          <a:solidFill>
            <a:srgbClr val="000000">
              <a:alpha val="60000"/>
            </a:srgb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200" b="1" i="0" u="none" strike="noStrike" cap="none" spc="0" normalizeH="0" baseline="0">
              <a:ln>
                <a:noFill/>
              </a:ln>
              <a:solidFill>
                <a:srgbClr val="FFFFFF"/>
              </a:solidFill>
              <a:effectLst/>
              <a:uFillTx/>
              <a:latin typeface="+mn-lt"/>
              <a:ea typeface="+mn-ea"/>
              <a:cs typeface="+mn-cs"/>
              <a:sym typeface="Arial"/>
            </a:endParaRPr>
          </a:p>
        </p:txBody>
      </p:sp>
      <p:sp>
        <p:nvSpPr>
          <p:cNvPr id="5" name="TAPCA must already be there as…">
            <a:extLst>
              <a:ext uri="{FF2B5EF4-FFF2-40B4-BE49-F238E27FC236}">
                <a16:creationId xmlns:a16="http://schemas.microsoft.com/office/drawing/2014/main" id="{D936D0C3-AAD0-055E-A599-FB71AEB15F4E}"/>
              </a:ext>
            </a:extLst>
          </p:cNvPr>
          <p:cNvSpPr txBox="1"/>
          <p:nvPr/>
        </p:nvSpPr>
        <p:spPr>
          <a:xfrm>
            <a:off x="1820508" y="5412799"/>
            <a:ext cx="20666782" cy="43211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10000"/>
              </a:lnSpc>
              <a:spcBef>
                <a:spcPts val="0"/>
              </a:spcBef>
              <a:defRPr sz="6800" b="1">
                <a:solidFill>
                  <a:srgbClr val="575693"/>
                </a:solidFill>
                <a:uFill>
                  <a:solidFill>
                    <a:srgbClr val="000000"/>
                  </a:solidFill>
                </a:uFill>
              </a:defRPr>
            </a:pPr>
            <a:r>
              <a:rPr lang="en-GB" sz="3600" dirty="0">
                <a:solidFill>
                  <a:schemeClr val="bg1"/>
                </a:solidFill>
              </a:rPr>
              <a:t>The objective is to optimise the PDAC ecosystem in much the same way that Machine Learning/AI have already been successfully applied to improve the efficiency and strategic functioning of large-scale industrial and institutional systems. This means: </a:t>
            </a:r>
          </a:p>
          <a:p>
            <a:pPr algn="ctr" defTabSz="449580">
              <a:lnSpc>
                <a:spcPct val="110000"/>
              </a:lnSpc>
              <a:spcBef>
                <a:spcPts val="0"/>
              </a:spcBef>
              <a:defRPr sz="6800" b="1">
                <a:solidFill>
                  <a:srgbClr val="575693"/>
                </a:solidFill>
                <a:uFill>
                  <a:solidFill>
                    <a:srgbClr val="000000"/>
                  </a:solidFill>
                </a:uFill>
              </a:defRPr>
            </a:pPr>
            <a:endParaRPr lang="en-GB" sz="3600" dirty="0">
              <a:solidFill>
                <a:schemeClr val="bg1"/>
              </a:solidFill>
            </a:endParaRPr>
          </a:p>
          <a:p>
            <a:pPr algn="ctr" defTabSz="449580">
              <a:lnSpc>
                <a:spcPct val="110000"/>
              </a:lnSpc>
              <a:spcBef>
                <a:spcPts val="0"/>
              </a:spcBef>
              <a:defRPr sz="6800" b="1">
                <a:solidFill>
                  <a:srgbClr val="575693"/>
                </a:solidFill>
                <a:uFill>
                  <a:solidFill>
                    <a:srgbClr val="000000"/>
                  </a:solidFill>
                </a:uFill>
              </a:defRPr>
            </a:pPr>
            <a:r>
              <a:rPr lang="en-GB" sz="3600" dirty="0">
                <a:solidFill>
                  <a:schemeClr val="bg1"/>
                </a:solidFill>
              </a:rPr>
              <a:t>Identify systemic inefficiencies, detect hidden negative or positive patterns, reveal underutilised leverage points, discover opportunities for new financial resources, support more effective strategic decisions, and a lot more. </a:t>
            </a:r>
            <a:endParaRPr sz="3600" dirty="0">
              <a:solidFill>
                <a:schemeClr val="bg1"/>
              </a:solidFill>
            </a:endParaRPr>
          </a:p>
        </p:txBody>
      </p:sp>
      <p:sp>
        <p:nvSpPr>
          <p:cNvPr id="6" name="TAPCA must already be there as…">
            <a:extLst>
              <a:ext uri="{FF2B5EF4-FFF2-40B4-BE49-F238E27FC236}">
                <a16:creationId xmlns:a16="http://schemas.microsoft.com/office/drawing/2014/main" id="{48C6B862-D8A1-7DD8-33C3-AA992C46DDA3}"/>
              </a:ext>
            </a:extLst>
          </p:cNvPr>
          <p:cNvSpPr txBox="1"/>
          <p:nvPr/>
        </p:nvSpPr>
        <p:spPr>
          <a:xfrm>
            <a:off x="1858609" y="2759561"/>
            <a:ext cx="20666782" cy="19407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10000"/>
              </a:lnSpc>
              <a:spcBef>
                <a:spcPts val="0"/>
              </a:spcBef>
              <a:defRPr sz="6800" b="1">
                <a:solidFill>
                  <a:srgbClr val="575693"/>
                </a:solidFill>
                <a:uFill>
                  <a:solidFill>
                    <a:srgbClr val="000000"/>
                  </a:solidFill>
                </a:uFill>
              </a:defRPr>
            </a:pPr>
            <a:r>
              <a:rPr lang="en-GB" sz="6800" b="1" dirty="0">
                <a:solidFill>
                  <a:schemeClr val="bg1"/>
                </a:solidFill>
              </a:rPr>
              <a:t>Optimising the PDAC ecosystem</a:t>
            </a:r>
            <a:br>
              <a:rPr lang="en-GB" sz="6800" b="1" dirty="0">
                <a:solidFill>
                  <a:schemeClr val="bg1"/>
                </a:solidFill>
              </a:rPr>
            </a:br>
            <a:r>
              <a:rPr lang="en-GB" sz="4400" b="1" dirty="0">
                <a:solidFill>
                  <a:schemeClr val="bg1"/>
                </a:solidFill>
              </a:rPr>
              <a:t>(beyond scientific discovery)  </a:t>
            </a:r>
            <a:endParaRPr sz="4400" dirty="0">
              <a:solidFill>
                <a:schemeClr val="bg1"/>
              </a:solidFill>
            </a:endParaRPr>
          </a:p>
        </p:txBody>
      </p:sp>
      <p:sp>
        <p:nvSpPr>
          <p:cNvPr id="7" name="TAPCA must already be there as…">
            <a:extLst>
              <a:ext uri="{FF2B5EF4-FFF2-40B4-BE49-F238E27FC236}">
                <a16:creationId xmlns:a16="http://schemas.microsoft.com/office/drawing/2014/main" id="{40CA7963-95FE-207D-966F-73EEAF5A6D38}"/>
              </a:ext>
            </a:extLst>
          </p:cNvPr>
          <p:cNvSpPr txBox="1"/>
          <p:nvPr/>
        </p:nvSpPr>
        <p:spPr>
          <a:xfrm>
            <a:off x="1820508" y="10255999"/>
            <a:ext cx="20666782" cy="135178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10000"/>
              </a:lnSpc>
              <a:spcBef>
                <a:spcPts val="0"/>
              </a:spcBef>
              <a:defRPr sz="6800" b="1">
                <a:solidFill>
                  <a:srgbClr val="575693"/>
                </a:solidFill>
                <a:uFill>
                  <a:solidFill>
                    <a:srgbClr val="000000"/>
                  </a:solidFill>
                </a:uFill>
              </a:defRPr>
            </a:pPr>
            <a:r>
              <a:rPr lang="en-GB" sz="8000" b="1" u="sng" dirty="0">
                <a:solidFill>
                  <a:schemeClr val="bg1"/>
                </a:solidFill>
                <a:uFill>
                  <a:solidFill>
                    <a:schemeClr val="bg1"/>
                  </a:solidFill>
                </a:uFill>
              </a:rPr>
              <a:t>This is in the Patients’ best interest.</a:t>
            </a:r>
            <a:endParaRPr sz="8000" u="sng" dirty="0">
              <a:solidFill>
                <a:schemeClr val="bg1"/>
              </a:solidFill>
              <a:uFill>
                <a:solidFill>
                  <a:schemeClr val="bg1"/>
                </a:solidFill>
              </a:uFill>
            </a:endParaRPr>
          </a:p>
        </p:txBody>
      </p:sp>
    </p:spTree>
    <p:extLst>
      <p:ext uri="{BB962C8B-B14F-4D97-AF65-F5344CB8AC3E}">
        <p14:creationId xmlns:p14="http://schemas.microsoft.com/office/powerpoint/2010/main" val="29719446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withEffect">
                                  <p:stCondLst>
                                    <p:cond delay="0"/>
                                  </p:stCondLst>
                                  <p:iterate>
                                    <p:tmAbs val="0"/>
                                  </p:iterate>
                                  <p:childTnLst>
                                    <p:set>
                                      <p:cBhvr>
                                        <p:cTn id="6" fill="hold"/>
                                        <p:tgtEl>
                                          <p:spTgt spid="5"/>
                                        </p:tgtEl>
                                        <p:attrNameLst>
                                          <p:attrName>style.visibility</p:attrName>
                                        </p:attrNameLst>
                                      </p:cBhvr>
                                      <p:to>
                                        <p:strVal val="visible"/>
                                      </p:to>
                                    </p:set>
                                    <p:animEffect transition="in" filter="fade">
                                      <p:cBhvr>
                                        <p:cTn id="7" dur="300"/>
                                        <p:tgtEl>
                                          <p:spTgt spid="5"/>
                                        </p:tgtEl>
                                      </p:cBhvr>
                                    </p:animEffect>
                                  </p:childTnLst>
                                </p:cTn>
                              </p:par>
                              <p:par>
                                <p:cTn id="8" presetID="10" presetClass="entr" fill="hold" grpId="0" nodeType="withEffect">
                                  <p:stCondLst>
                                    <p:cond delay="0"/>
                                  </p:stCondLst>
                                  <p:iterate>
                                    <p:tmAbs val="0"/>
                                  </p:iterate>
                                  <p:childTnLst>
                                    <p:set>
                                      <p:cBhvr>
                                        <p:cTn id="9" fill="hold"/>
                                        <p:tgtEl>
                                          <p:spTgt spid="6"/>
                                        </p:tgtEl>
                                        <p:attrNameLst>
                                          <p:attrName>style.visibility</p:attrName>
                                        </p:attrNameLst>
                                      </p:cBhvr>
                                      <p:to>
                                        <p:strVal val="visible"/>
                                      </p:to>
                                    </p:set>
                                    <p:animEffect transition="in" filter="fade">
                                      <p:cBhvr>
                                        <p:cTn id="10" dur="300"/>
                                        <p:tgtEl>
                                          <p:spTgt spid="6"/>
                                        </p:tgtEl>
                                      </p:cBhvr>
                                    </p:animEffect>
                                  </p:childTnLst>
                                </p:cTn>
                              </p:par>
                              <p:par>
                                <p:cTn id="11" presetID="10" presetClass="entr" fill="hold" grpId="0" nodeType="withEffect">
                                  <p:stCondLst>
                                    <p:cond delay="0"/>
                                  </p:stCondLst>
                                  <p:iterate>
                                    <p:tmAbs val="0"/>
                                  </p:iterate>
                                  <p:childTnLst>
                                    <p:set>
                                      <p:cBhvr>
                                        <p:cTn id="12" fill="hold"/>
                                        <p:tgtEl>
                                          <p:spTgt spid="7"/>
                                        </p:tgtEl>
                                        <p:attrNameLst>
                                          <p:attrName>style.visibility</p:attrName>
                                        </p:attrNameLst>
                                      </p:cBhvr>
                                      <p:to>
                                        <p:strVal val="visible"/>
                                      </p:to>
                                    </p:set>
                                    <p:animEffect transition="in" filter="fade">
                                      <p:cBhvr>
                                        <p:cTn id="13" dur="3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dvAuto="0"/>
      <p:bldP spid="6" grpId="0" animBg="1" advAuto="0"/>
      <p:bldP spid="7" grpId="0" animBg="1" advAuto="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9" name="Immagine" descr="Immagine"/>
          <p:cNvPicPr>
            <a:picLocks noChangeAspect="1"/>
          </p:cNvPicPr>
          <p:nvPr/>
        </p:nvPicPr>
        <p:blipFill>
          <a:blip r:embed="rId2"/>
          <a:stretch>
            <a:fillRect/>
          </a:stretch>
        </p:blipFill>
        <p:spPr>
          <a:xfrm>
            <a:off x="-1" y="0"/>
            <a:ext cx="24384001" cy="13716001"/>
          </a:xfrm>
          <a:prstGeom prst="rect">
            <a:avLst/>
          </a:prstGeom>
          <a:ln w="12700">
            <a:miter lim="400000"/>
          </a:ln>
        </p:spPr>
      </p:pic>
      <p:sp>
        <p:nvSpPr>
          <p:cNvPr id="336" name="We would be delighted to welcome each of you as a TAPCA member and are looking forward to your comments and ideas."/>
          <p:cNvSpPr txBox="1"/>
          <p:nvPr/>
        </p:nvSpPr>
        <p:spPr>
          <a:xfrm>
            <a:off x="3056896" y="11502337"/>
            <a:ext cx="18270208" cy="8236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449580">
              <a:lnSpc>
                <a:spcPct val="120000"/>
              </a:lnSpc>
              <a:spcBef>
                <a:spcPts val="0"/>
              </a:spcBef>
              <a:defRPr sz="4300">
                <a:solidFill>
                  <a:srgbClr val="FFFFFF"/>
                </a:solidFill>
                <a:uFill>
                  <a:solidFill>
                    <a:srgbClr val="000000"/>
                  </a:solidFill>
                </a:uFill>
              </a:defRPr>
            </a:pPr>
            <a:endParaRPr dirty="0"/>
          </a:p>
        </p:txBody>
      </p:sp>
      <p:pic>
        <p:nvPicPr>
          <p:cNvPr id="3" name="Picture 2" descr="Purple ribbon on a black background">
            <a:extLst>
              <a:ext uri="{FF2B5EF4-FFF2-40B4-BE49-F238E27FC236}">
                <a16:creationId xmlns:a16="http://schemas.microsoft.com/office/drawing/2014/main" id="{03739ECF-12CD-1546-04B8-6092A87BC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9010" y="418831"/>
            <a:ext cx="7025971" cy="7025971"/>
          </a:xfrm>
          <a:prstGeom prst="rect">
            <a:avLst/>
          </a:prstGeom>
        </p:spPr>
      </p:pic>
      <p:pic>
        <p:nvPicPr>
          <p:cNvPr id="5" name="Graphic 4">
            <a:extLst>
              <a:ext uri="{FF2B5EF4-FFF2-40B4-BE49-F238E27FC236}">
                <a16:creationId xmlns:a16="http://schemas.microsoft.com/office/drawing/2014/main" id="{CB4B329F-7138-0AB0-2784-3953A46CB10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0" y="0"/>
            <a:ext cx="24384000" cy="14630399"/>
          </a:xfrm>
          <a:prstGeom prst="rect">
            <a:avLst/>
          </a:prstGeom>
        </p:spPr>
      </p:pic>
      <p:sp>
        <p:nvSpPr>
          <p:cNvPr id="335" name="TAPCA’s German group is pleased to announce that it will provide Provisional Guidance leading to the formal establishment of the…"/>
          <p:cNvSpPr txBox="1"/>
          <p:nvPr/>
        </p:nvSpPr>
        <p:spPr>
          <a:xfrm>
            <a:off x="3056893" y="7444802"/>
            <a:ext cx="18270207" cy="27256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lgn="ctr" defTabSz="449580">
              <a:lnSpc>
                <a:spcPct val="120000"/>
              </a:lnSpc>
              <a:spcBef>
                <a:spcPts val="0"/>
              </a:spcBef>
              <a:defRPr sz="4300" b="1">
                <a:solidFill>
                  <a:srgbClr val="FFFFFF"/>
                </a:solidFill>
                <a:uFill>
                  <a:solidFill>
                    <a:srgbClr val="000000"/>
                  </a:solidFill>
                </a:uFill>
              </a:defRPr>
            </a:pPr>
            <a:r>
              <a:rPr lang="en-GB" sz="6000" dirty="0">
                <a:solidFill>
                  <a:srgbClr val="575693"/>
                </a:solidFill>
              </a:rPr>
              <a:t>TAPCA</a:t>
            </a:r>
            <a:r>
              <a:rPr lang="en-GB" sz="4300" dirty="0"/>
              <a:t> would be delighted to welcome more colleagues on board and to receive enquiries from Investors, as well as comments and ideas from Patients, General Practitioners and Advocacy Groups.</a:t>
            </a:r>
            <a:endParaRPr b="0" dirty="0"/>
          </a:p>
        </p:txBody>
      </p:sp>
    </p:spTree>
  </p:cSld>
  <p:clrMapOvr>
    <a:masterClrMapping/>
  </p:clrMapOvr>
  <mc:AlternateContent xmlns:mc="http://schemas.openxmlformats.org/markup-compatibility/2006" xmlns:p14="http://schemas.microsoft.com/office/powerpoint/2010/main">
    <mc:Choice Requires="p14">
      <p:transition p14:dur="300"/>
    </mc:Choice>
    <mc:Fallback xmlns="">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1" nodeType="afterEffect">
                                  <p:stCondLst>
                                    <p:cond delay="0"/>
                                  </p:stCondLst>
                                  <p:iterate>
                                    <p:tmAbs val="0"/>
                                  </p:iterate>
                                  <p:childTnLst>
                                    <p:set>
                                      <p:cBhvr>
                                        <p:cTn id="6" fill="hold"/>
                                        <p:tgtEl>
                                          <p:spTgt spid="329"/>
                                        </p:tgtEl>
                                        <p:attrNameLst>
                                          <p:attrName>style.visibility</p:attrName>
                                        </p:attrNameLst>
                                      </p:cBhvr>
                                      <p:to>
                                        <p:strVal val="visible"/>
                                      </p:to>
                                    </p:set>
                                    <p:animEffect transition="in" filter="fade">
                                      <p:cBhvr>
                                        <p:cTn id="7" dur="150"/>
                                        <p:tgtEl>
                                          <p:spTgt spid="329"/>
                                        </p:tgtEl>
                                      </p:cBhvr>
                                    </p:animEffect>
                                  </p:childTnLst>
                                </p:cTn>
                              </p:par>
                            </p:childTnLst>
                          </p:cTn>
                        </p:par>
                        <p:par>
                          <p:cTn id="8" fill="hold">
                            <p:stCondLst>
                              <p:cond delay="150"/>
                            </p:stCondLst>
                            <p:childTnLst>
                              <p:par>
                                <p:cTn id="9" presetID="53" presetClass="entr" presetSubtype="16" fill="hold" grpId="7" nodeType="afterEffect">
                                  <p:stCondLst>
                                    <p:cond delay="0"/>
                                  </p:stCondLst>
                                  <p:childTnLst>
                                    <p:set>
                                      <p:cBhvr>
                                        <p:cTn id="10" dur="1" fill="hold">
                                          <p:stCondLst>
                                            <p:cond delay="0"/>
                                          </p:stCondLst>
                                        </p:cTn>
                                        <p:tgtEl>
                                          <p:spTgt spid="335"/>
                                        </p:tgtEl>
                                        <p:attrNameLst>
                                          <p:attrName>style.visibility</p:attrName>
                                        </p:attrNameLst>
                                      </p:cBhvr>
                                      <p:to>
                                        <p:strVal val="visible"/>
                                      </p:to>
                                    </p:set>
                                    <p:anim calcmode="lin" valueType="num">
                                      <p:cBhvr>
                                        <p:cTn id="11" dur="500" fill="hold"/>
                                        <p:tgtEl>
                                          <p:spTgt spid="335"/>
                                        </p:tgtEl>
                                        <p:attrNameLst>
                                          <p:attrName>ppt_w</p:attrName>
                                        </p:attrNameLst>
                                      </p:cBhvr>
                                      <p:tavLst>
                                        <p:tav tm="0">
                                          <p:val>
                                            <p:fltVal val="0"/>
                                          </p:val>
                                        </p:tav>
                                        <p:tav tm="100000">
                                          <p:val>
                                            <p:strVal val="#ppt_w"/>
                                          </p:val>
                                        </p:tav>
                                      </p:tavLst>
                                    </p:anim>
                                    <p:anim calcmode="lin" valueType="num">
                                      <p:cBhvr>
                                        <p:cTn id="12" dur="500" fill="hold"/>
                                        <p:tgtEl>
                                          <p:spTgt spid="335"/>
                                        </p:tgtEl>
                                        <p:attrNameLst>
                                          <p:attrName>ppt_h</p:attrName>
                                        </p:attrNameLst>
                                      </p:cBhvr>
                                      <p:tavLst>
                                        <p:tav tm="0">
                                          <p:val>
                                            <p:fltVal val="0"/>
                                          </p:val>
                                        </p:tav>
                                        <p:tav tm="100000">
                                          <p:val>
                                            <p:strVal val="#ppt_h"/>
                                          </p:val>
                                        </p:tav>
                                      </p:tavLst>
                                    </p:anim>
                                    <p:animEffect transition="in" filter="fade">
                                      <p:cBhvr>
                                        <p:cTn id="13" dur="500"/>
                                        <p:tgtEl>
                                          <p:spTgt spid="335"/>
                                        </p:tgtEl>
                                      </p:cBhvr>
                                    </p:animEffect>
                                  </p:childTnLst>
                                </p:cTn>
                              </p:par>
                            </p:childTnLst>
                          </p:cTn>
                        </p:par>
                        <p:par>
                          <p:cTn id="14" fill="hold">
                            <p:stCondLst>
                              <p:cond delay="650"/>
                            </p:stCondLst>
                            <p:childTnLst>
                              <p:par>
                                <p:cTn id="15" presetID="53" presetClass="entr" presetSubtype="16" fill="hold" grpId="8" nodeType="afterEffect">
                                  <p:stCondLst>
                                    <p:cond delay="2000"/>
                                  </p:stCondLst>
                                  <p:childTnLst>
                                    <p:set>
                                      <p:cBhvr>
                                        <p:cTn id="16" dur="1" fill="hold">
                                          <p:stCondLst>
                                            <p:cond delay="0"/>
                                          </p:stCondLst>
                                        </p:cTn>
                                        <p:tgtEl>
                                          <p:spTgt spid="336"/>
                                        </p:tgtEl>
                                        <p:attrNameLst>
                                          <p:attrName>style.visibility</p:attrName>
                                        </p:attrNameLst>
                                      </p:cBhvr>
                                      <p:to>
                                        <p:strVal val="visible"/>
                                      </p:to>
                                    </p:set>
                                    <p:anim calcmode="lin" valueType="num">
                                      <p:cBhvr>
                                        <p:cTn id="17" dur="2500" fill="hold"/>
                                        <p:tgtEl>
                                          <p:spTgt spid="336"/>
                                        </p:tgtEl>
                                        <p:attrNameLst>
                                          <p:attrName>ppt_w</p:attrName>
                                        </p:attrNameLst>
                                      </p:cBhvr>
                                      <p:tavLst>
                                        <p:tav tm="0">
                                          <p:val>
                                            <p:fltVal val="0"/>
                                          </p:val>
                                        </p:tav>
                                        <p:tav tm="100000">
                                          <p:val>
                                            <p:strVal val="#ppt_w"/>
                                          </p:val>
                                        </p:tav>
                                      </p:tavLst>
                                    </p:anim>
                                    <p:anim calcmode="lin" valueType="num">
                                      <p:cBhvr>
                                        <p:cTn id="18" dur="2500" fill="hold"/>
                                        <p:tgtEl>
                                          <p:spTgt spid="336"/>
                                        </p:tgtEl>
                                        <p:attrNameLst>
                                          <p:attrName>ppt_h</p:attrName>
                                        </p:attrNameLst>
                                      </p:cBhvr>
                                      <p:tavLst>
                                        <p:tav tm="0">
                                          <p:val>
                                            <p:fltVal val="0"/>
                                          </p:val>
                                        </p:tav>
                                        <p:tav tm="100000">
                                          <p:val>
                                            <p:strVal val="#ppt_h"/>
                                          </p:val>
                                        </p:tav>
                                      </p:tavLst>
                                    </p:anim>
                                    <p:animEffect transition="in" filter="fade">
                                      <p:cBhvr>
                                        <p:cTn id="19" dur="2500"/>
                                        <p:tgtEl>
                                          <p:spTgt spid="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 grpId="1" animBg="1" advAuto="0"/>
      <p:bldP spid="336" grpId="8" animBg="1" advAuto="0"/>
      <p:bldP spid="335" grpId="7" animBg="1" advAuto="0"/>
    </p:bldLst>
  </p:timing>
</p:sld>
</file>

<file path=ppt/theme/theme1.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Arial"/>
        <a:ea typeface="Arial"/>
        <a:cs typeface="Arial"/>
      </a:majorFont>
      <a:minorFont>
        <a:latin typeface="Arial"/>
        <a:ea typeface="Arial"/>
        <a:cs typeface="Arial"/>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FFFFFF"/>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Arial"/>
        <a:ea typeface="Arial"/>
        <a:cs typeface="Arial"/>
      </a:majorFont>
      <a:minorFont>
        <a:latin typeface="Arial"/>
        <a:ea typeface="Arial"/>
        <a:cs typeface="Arial"/>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1" i="0" u="none" strike="noStrike" cap="none" spc="0" normalizeH="0" baseline="0">
            <a:ln>
              <a:noFill/>
            </a:ln>
            <a:solidFill>
              <a:srgbClr val="FFFFFF"/>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6246</TotalTime>
  <Words>1287</Words>
  <Application>Microsoft Office PowerPoint</Application>
  <PresentationFormat>Custom</PresentationFormat>
  <Paragraphs>81</Paragraphs>
  <Slides>26</Slides>
  <Notes>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26</vt:i4>
      </vt:variant>
    </vt:vector>
  </HeadingPairs>
  <TitlesOfParts>
    <vt:vector size="28" baseType="lpstr">
      <vt:lpstr>Arial</vt:lpstr>
      <vt:lpstr>21_BasicWhite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cp:lastModifiedBy>Sophie Detchon</cp:lastModifiedBy>
  <cp:revision>245</cp:revision>
  <dcterms:modified xsi:type="dcterms:W3CDTF">2026-10-06T10:43:41Z</dcterms:modified>
</cp:coreProperties>
</file>