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94" r:id="rId4"/>
    <p:sldId id="260" r:id="rId5"/>
    <p:sldId id="271" r:id="rId6"/>
    <p:sldId id="263" r:id="rId7"/>
    <p:sldId id="264" r:id="rId8"/>
    <p:sldId id="298" r:id="rId9"/>
    <p:sldId id="290" r:id="rId10"/>
    <p:sldId id="295" r:id="rId11"/>
    <p:sldId id="296" r:id="rId12"/>
    <p:sldId id="299" r:id="rId13"/>
    <p:sldId id="266" r:id="rId14"/>
    <p:sldId id="267" r:id="rId15"/>
    <p:sldId id="269" r:id="rId16"/>
    <p:sldId id="273" r:id="rId17"/>
    <p:sldId id="258" r:id="rId18"/>
    <p:sldId id="262" r:id="rId19"/>
    <p:sldId id="275" r:id="rId20"/>
    <p:sldId id="276" r:id="rId21"/>
    <p:sldId id="277" r:id="rId22"/>
    <p:sldId id="280" r:id="rId23"/>
    <p:sldId id="281" r:id="rId24"/>
    <p:sldId id="297" r:id="rId25"/>
    <p:sldId id="300" r:id="rId26"/>
    <p:sldId id="289" r:id="rId27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1pPr>
    <a:lvl2pPr marL="0" marR="0" indent="4572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2pPr>
    <a:lvl3pPr marL="0" marR="0" indent="9144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3pPr>
    <a:lvl4pPr marL="0" marR="0" indent="13716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4pPr>
    <a:lvl5pPr marL="0" marR="0" indent="18288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5pPr>
    <a:lvl6pPr marL="0" marR="0" indent="22860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6pPr>
    <a:lvl7pPr marL="0" marR="0" indent="27432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7pPr>
    <a:lvl8pPr marL="0" marR="0" indent="32004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8pPr>
    <a:lvl9pPr marL="0" marR="0" indent="36576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4320">
          <p15:clr>
            <a:srgbClr val="A4A3A4"/>
          </p15:clr>
        </p15:guide>
        <p15:guide id="2" pos="76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F1C5C"/>
    <a:srgbClr val="5756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381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381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solidFill>
            <a:schemeClr val="accent1">
              <a:lumOff val="16847"/>
            </a:schemeClr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838383"/>
              </a:solidFill>
              <a:prstDash val="solid"/>
              <a:miter lim="400000"/>
            </a:ln>
          </a:left>
          <a:right>
            <a:ln w="12700" cap="flat">
              <a:solidFill>
                <a:srgbClr val="838383"/>
              </a:solidFill>
              <a:prstDash val="solid"/>
              <a:miter lim="400000"/>
            </a:ln>
          </a:right>
          <a:top>
            <a:ln w="12700" cap="flat">
              <a:solidFill>
                <a:srgbClr val="838383"/>
              </a:solidFill>
              <a:prstDash val="solid"/>
              <a:miter lim="400000"/>
            </a:ln>
          </a:top>
          <a:bottom>
            <a:ln w="12700" cap="flat">
              <a:solidFill>
                <a:srgbClr val="838383"/>
              </a:solidFill>
              <a:prstDash val="solid"/>
              <a:miter lim="400000"/>
            </a:ln>
          </a:bottom>
          <a:insideH>
            <a:ln w="12700" cap="flat">
              <a:solidFill>
                <a:srgbClr val="838383"/>
              </a:solidFill>
              <a:prstDash val="solid"/>
              <a:miter lim="400000"/>
            </a:ln>
          </a:insideH>
          <a:insideV>
            <a:ln w="12700" cap="flat">
              <a:solidFill>
                <a:srgbClr val="83838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808080"/>
              </a:solidFill>
              <a:prstDash val="solid"/>
              <a:miter lim="400000"/>
            </a:ln>
          </a:right>
          <a:top>
            <a:ln w="12700" cap="flat">
              <a:solidFill>
                <a:srgbClr val="808080"/>
              </a:solidFill>
              <a:prstDash val="solid"/>
              <a:miter lim="400000"/>
            </a:ln>
          </a:top>
          <a:bottom>
            <a:ln w="12700" cap="flat">
              <a:solidFill>
                <a:srgbClr val="808080"/>
              </a:solidFill>
              <a:prstDash val="solid"/>
              <a:miter lim="400000"/>
            </a:ln>
          </a:bottom>
          <a:insideH>
            <a:ln w="12700" cap="flat">
              <a:solidFill>
                <a:srgbClr val="808080"/>
              </a:solidFill>
              <a:prstDash val="solid"/>
              <a:miter lim="400000"/>
            </a:ln>
          </a:insideH>
          <a:insideV>
            <a:ln w="12700" cap="flat">
              <a:solidFill>
                <a:srgbClr val="808080"/>
              </a:solidFill>
              <a:prstDash val="solid"/>
              <a:miter lim="400000"/>
            </a:ln>
          </a:insideV>
        </a:tcBdr>
        <a:fill>
          <a:solidFill>
            <a:srgbClr val="88FA4F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chemeClr val="accent3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4D4D4D"/>
              </a:solidFill>
              <a:prstDash val="solid"/>
              <a:miter lim="400000"/>
            </a:ln>
          </a:right>
          <a:top>
            <a:ln w="12700" cap="flat">
              <a:solidFill>
                <a:srgbClr val="4D4D4D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4D4D4D"/>
              </a:solidFill>
              <a:prstDash val="solid"/>
              <a:miter lim="400000"/>
            </a:ln>
          </a:insideH>
          <a:insideV>
            <a:ln w="12700" cap="flat">
              <a:solidFill>
                <a:srgbClr val="4D4D4D"/>
              </a:solidFill>
              <a:prstDash val="solid"/>
              <a:miter lim="400000"/>
            </a:ln>
          </a:insideV>
        </a:tcBdr>
        <a:fill>
          <a:solidFill>
            <a:srgbClr val="60D937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chemeClr val="accent4">
              <a:hueOff val="348544"/>
              <a:lumOff val="7139"/>
            </a:schemeClr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8BB00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38100" cap="flat">
              <a:solidFill>
                <a:srgbClr val="F8BA00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464646"/>
              </a:solidFill>
              <a:prstDash val="solid"/>
              <a:miter lim="400000"/>
            </a:ln>
          </a:left>
          <a:right>
            <a:ln w="12700" cap="flat">
              <a:solidFill>
                <a:srgbClr val="464646"/>
              </a:solidFill>
              <a:prstDash val="solid"/>
              <a:miter lim="400000"/>
            </a:ln>
          </a:right>
          <a:top>
            <a:ln w="12700" cap="flat">
              <a:solidFill>
                <a:srgbClr val="464646"/>
              </a:solidFill>
              <a:prstDash val="solid"/>
              <a:miter lim="400000"/>
            </a:ln>
          </a:top>
          <a:bottom>
            <a:ln w="12700" cap="flat">
              <a:solidFill>
                <a:srgbClr val="464646"/>
              </a:solidFill>
              <a:prstDash val="solid"/>
              <a:miter lim="400000"/>
            </a:ln>
          </a:bottom>
          <a:insideH>
            <a:ln w="12700" cap="flat">
              <a:solidFill>
                <a:srgbClr val="464646"/>
              </a:solidFill>
              <a:prstDash val="solid"/>
              <a:miter lim="400000"/>
            </a:ln>
          </a:insideH>
          <a:insideV>
            <a:ln w="12700" cap="flat">
              <a:solidFill>
                <a:srgbClr val="46464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4D5D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C3C3C3"/>
              </a:solidFill>
              <a:prstDash val="solid"/>
              <a:miter lim="400000"/>
            </a:ln>
          </a:top>
          <a:bottom>
            <a:ln w="12700" cap="flat">
              <a:solidFill>
                <a:srgbClr val="C3C3C3"/>
              </a:solidFill>
              <a:prstDash val="solid"/>
              <a:miter lim="400000"/>
            </a:ln>
          </a:bottom>
          <a:insideH>
            <a:ln w="12700" cap="flat">
              <a:solidFill>
                <a:srgbClr val="C3C3C3"/>
              </a:solidFill>
              <a:prstDash val="solid"/>
              <a:miter lim="400000"/>
            </a:ln>
          </a:insideH>
          <a:insideV>
            <a:ln w="12700" cap="flat">
              <a:solidFill>
                <a:srgbClr val="C3C3C3"/>
              </a:solidFill>
              <a:prstDash val="solid"/>
              <a:miter lim="400000"/>
            </a:ln>
          </a:insideV>
        </a:tcBdr>
        <a:fill>
          <a:solidFill>
            <a:srgbClr val="CB2A7B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38100" cap="flat">
              <a:solidFill>
                <a:srgbClr val="CB297B"/>
              </a:solidFill>
              <a:prstDash val="solid"/>
              <a:miter lim="400000"/>
            </a:ln>
          </a:top>
          <a:bottom>
            <a:ln w="12700" cap="flat">
              <a:solidFill>
                <a:srgbClr val="5E5E5E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5E5E5E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991A5F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6C6C6C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6C6C6C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6C6C6C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D6DCE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69" autoAdjust="0"/>
    <p:restoredTop sz="94651"/>
  </p:normalViewPr>
  <p:slideViewPr>
    <p:cSldViewPr snapToGrid="0">
      <p:cViewPr>
        <p:scale>
          <a:sx n="50" d="100"/>
          <a:sy n="50" d="100"/>
        </p:scale>
        <p:origin x="-528" y="-224"/>
      </p:cViewPr>
      <p:guideLst>
        <p:guide orient="horz" pos="4320"/>
        <p:guide pos="76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Shape 168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69" name="Shape 169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572502107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n-lt"/>
        <a:ea typeface="+mn-ea"/>
        <a:cs typeface="+mn-cs"/>
        <a:sym typeface="Arial"/>
      </a:defRPr>
    </a:lvl1pPr>
    <a:lvl2pPr indent="228600" defTabSz="457200" latinLnBrk="0">
      <a:lnSpc>
        <a:spcPct val="117999"/>
      </a:lnSpc>
      <a:defRPr sz="2200">
        <a:latin typeface="+mn-lt"/>
        <a:ea typeface="+mn-ea"/>
        <a:cs typeface="+mn-cs"/>
        <a:sym typeface="Arial"/>
      </a:defRPr>
    </a:lvl2pPr>
    <a:lvl3pPr indent="457200" defTabSz="457200" latinLnBrk="0">
      <a:lnSpc>
        <a:spcPct val="117999"/>
      </a:lnSpc>
      <a:defRPr sz="2200">
        <a:latin typeface="+mn-lt"/>
        <a:ea typeface="+mn-ea"/>
        <a:cs typeface="+mn-cs"/>
        <a:sym typeface="Arial"/>
      </a:defRPr>
    </a:lvl3pPr>
    <a:lvl4pPr indent="685800" defTabSz="457200" latinLnBrk="0">
      <a:lnSpc>
        <a:spcPct val="117999"/>
      </a:lnSpc>
      <a:defRPr sz="2200">
        <a:latin typeface="+mn-lt"/>
        <a:ea typeface="+mn-ea"/>
        <a:cs typeface="+mn-cs"/>
        <a:sym typeface="Arial"/>
      </a:defRPr>
    </a:lvl4pPr>
    <a:lvl5pPr indent="914400" defTabSz="457200" latinLnBrk="0">
      <a:lnSpc>
        <a:spcPct val="117999"/>
      </a:lnSpc>
      <a:defRPr sz="2200">
        <a:latin typeface="+mn-lt"/>
        <a:ea typeface="+mn-ea"/>
        <a:cs typeface="+mn-cs"/>
        <a:sym typeface="Arial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Arial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Arial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Arial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62967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332115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olo 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Avocado e lime"/>
          <p:cNvSpPr>
            <a:spLocks noGrp="1"/>
          </p:cNvSpPr>
          <p:nvPr>
            <p:ph type="pic" idx="21"/>
          </p:nvPr>
        </p:nvSpPr>
        <p:spPr>
          <a:xfrm>
            <a:off x="-1155700" y="-1295400"/>
            <a:ext cx="26746200" cy="16018933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2" name="Titolo presentazione"/>
          <p:cNvSpPr txBox="1">
            <a:spLocks noGrp="1"/>
          </p:cNvSpPr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z="11600" spc="-232"/>
            </a:lvl1pPr>
          </a:lstStyle>
          <a:p>
            <a:r>
              <a:t>Titolo presentazione</a:t>
            </a:r>
          </a:p>
        </p:txBody>
      </p:sp>
      <p:sp>
        <p:nvSpPr>
          <p:cNvPr id="23" name="Autore e data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7690" y="1106137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</a:lstStyle>
          <a:p>
            <a:r>
              <a:t>Autore e data</a:t>
            </a:r>
          </a:p>
        </p:txBody>
      </p:sp>
      <p:sp>
        <p:nvSpPr>
          <p:cNvPr id="24" name="Corpo livello uno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5pPr>
          </a:lstStyle>
          <a:p>
            <a:r>
              <a:t>Sottotitolo presentazione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5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olo e f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Ciotola con frittelle al salmone, insalata e hummus"/>
          <p:cNvSpPr>
            <a:spLocks noGrp="1"/>
          </p:cNvSpPr>
          <p:nvPr>
            <p:ph type="pic" idx="21"/>
          </p:nvPr>
        </p:nvSpPr>
        <p:spPr>
          <a:xfrm>
            <a:off x="10972800" y="-203200"/>
            <a:ext cx="12144837" cy="141351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3" name="Titolo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0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t>Titolo</a:t>
            </a:r>
          </a:p>
        </p:txBody>
      </p:sp>
      <p:sp>
        <p:nvSpPr>
          <p:cNvPr id="34" name="Corpo livello uno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5pPr>
          </a:lstStyle>
          <a:p>
            <a:r>
              <a:t>Sottotitolo diapositiva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35" name="Numero diapositiva"/>
          <p:cNvSpPr txBox="1">
            <a:spLocks noGrp="1"/>
          </p:cNvSpPr>
          <p:nvPr>
            <p:ph type="sldNum" sz="quarter" idx="2"/>
          </p:nvPr>
        </p:nvSpPr>
        <p:spPr>
          <a:xfrm>
            <a:off x="12001465" y="13099011"/>
            <a:ext cx="368573" cy="36082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olo ed ele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itolo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Titolo</a:t>
            </a:r>
          </a:p>
        </p:txBody>
      </p:sp>
      <p:sp>
        <p:nvSpPr>
          <p:cNvPr id="43" name="Sottotitolo diapositiva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Sottotitolo diapositiva</a:t>
            </a:r>
          </a:p>
        </p:txBody>
      </p:sp>
      <p:sp>
        <p:nvSpPr>
          <p:cNvPr id="44" name="Corpo livello uno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Testo elenco puntato diapositiva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5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le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Corpo livello uno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 numCol="2" spcCol="1098550"/>
          <a:lstStyle/>
          <a:p>
            <a:r>
              <a:t>Testo elenco puntato diapositiva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53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olo, elenco 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ottotitolo diapositiva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Sottotitolo diapositiva</a:t>
            </a:r>
          </a:p>
        </p:txBody>
      </p:sp>
      <p:sp>
        <p:nvSpPr>
          <p:cNvPr id="61" name="Corpo livello uno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Testo elenco puntato diapositiva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62" name="Pappardelle con burro al prezzemolo, nocciole tostate e scaglie di parmigiano"/>
          <p:cNvSpPr>
            <a:spLocks noGrp="1"/>
          </p:cNvSpPr>
          <p:nvPr>
            <p:ph type="pic" idx="22"/>
          </p:nvPr>
        </p:nvSpPr>
        <p:spPr>
          <a:xfrm>
            <a:off x="12192000" y="-407266"/>
            <a:ext cx="10916874" cy="1455583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3" name="Titolo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Titolo</a:t>
            </a:r>
          </a:p>
        </p:txBody>
      </p:sp>
      <p:sp>
        <p:nvSpPr>
          <p:cNvPr id="64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olo, elenco e diretta picco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ottotitolo diapositiva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Sottotitolo diapositiva</a:t>
            </a:r>
          </a:p>
        </p:txBody>
      </p:sp>
      <p:sp>
        <p:nvSpPr>
          <p:cNvPr id="72" name="Corpo livello uno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Testo elenco puntato diapositiva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73" name="Titolo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Titolo</a:t>
            </a:r>
          </a:p>
        </p:txBody>
      </p:sp>
      <p:sp>
        <p:nvSpPr>
          <p:cNvPr id="74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olo, elenco e diretta gra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ottotitolo diapositiva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Sottotitolo diapositiva</a:t>
            </a:r>
          </a:p>
        </p:txBody>
      </p:sp>
      <p:sp>
        <p:nvSpPr>
          <p:cNvPr id="82" name="Corpo livello uno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Testo elenco puntato diapositiva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83" name="Titolo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Titolo</a:t>
            </a:r>
          </a:p>
        </p:txBody>
      </p:sp>
      <p:sp>
        <p:nvSpPr>
          <p:cNvPr id="84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Titolo sezione"/>
          <p:cNvSpPr txBox="1">
            <a:spLocks noGrp="1"/>
          </p:cNvSpPr>
          <p:nvPr>
            <p:ph type="title" hasCustomPrompt="1"/>
          </p:nvPr>
        </p:nvSpPr>
        <p:spPr>
          <a:xfrm>
            <a:off x="1206496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sz="11600" spc="-232"/>
            </a:lvl1pPr>
          </a:lstStyle>
          <a:p>
            <a:r>
              <a:t>Titolo sezione</a:t>
            </a:r>
          </a:p>
        </p:txBody>
      </p:sp>
      <p:sp>
        <p:nvSpPr>
          <p:cNvPr id="92" name="Numero diapositiva"/>
          <p:cNvSpPr txBox="1">
            <a:spLocks noGrp="1"/>
          </p:cNvSpPr>
          <p:nvPr>
            <p:ph type="sldNum" sz="quarter" idx="2"/>
          </p:nvPr>
        </p:nvSpPr>
        <p:spPr>
          <a:xfrm>
            <a:off x="12001465" y="13099011"/>
            <a:ext cx="368573" cy="36082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itolo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t>Titolo</a:t>
            </a:r>
          </a:p>
        </p:txBody>
      </p:sp>
      <p:sp>
        <p:nvSpPr>
          <p:cNvPr id="100" name="Sottotitolo diapositiva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Sottotitolo diapositiva</a:t>
            </a:r>
          </a:p>
        </p:txBody>
      </p:sp>
      <p:sp>
        <p:nvSpPr>
          <p:cNvPr id="101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rogram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Titolo programma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Titolo programma</a:t>
            </a:r>
          </a:p>
        </p:txBody>
      </p:sp>
      <p:sp>
        <p:nvSpPr>
          <p:cNvPr id="109" name="Sottotitolo programma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Sottotitolo programma</a:t>
            </a:r>
          </a:p>
        </p:txBody>
      </p:sp>
      <p:sp>
        <p:nvSpPr>
          <p:cNvPr id="110" name="Corpo livello uno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1pPr>
            <a:lvl2pPr marL="0" indent="4572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2pPr>
            <a:lvl3pPr marL="0" indent="9144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3pPr>
            <a:lvl4pPr marL="0" indent="13716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4pPr>
            <a:lvl5pPr marL="0" indent="18288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5pPr>
          </a:lstStyle>
          <a:p>
            <a:r>
              <a:t>Argomenti del programma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1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ichiar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Corpo livello uno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1600" b="1" spc="-232"/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z="11600" b="1" spc="-232"/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z="11600" b="1" spc="-232"/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1600" b="1" spc="-232"/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z="11600" b="1" spc="-232"/>
            </a:lvl5pPr>
          </a:lstStyle>
          <a:p>
            <a:r>
              <a:t>Dichiarazione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9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Informazione importan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Corpo livello uno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7" name="Dettagli informazion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Dettagli informazione</a:t>
            </a:r>
          </a:p>
        </p:txBody>
      </p:sp>
      <p:sp>
        <p:nvSpPr>
          <p:cNvPr id="128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Attribuzion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430025" y="10675453"/>
            <a:ext cx="202000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</a:lstStyle>
          <a:p>
            <a:r>
              <a:t>Attribuzione</a:t>
            </a:r>
          </a:p>
        </p:txBody>
      </p:sp>
      <p:sp>
        <p:nvSpPr>
          <p:cNvPr id="136" name="Corpo livello uno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753923" y="4939860"/>
            <a:ext cx="20876154" cy="3836280"/>
          </a:xfrm>
          <a:prstGeom prst="rect">
            <a:avLst/>
          </a:prstGeom>
        </p:spPr>
        <p:txBody>
          <a:bodyPr/>
          <a:lstStyle>
            <a:lvl1pPr marL="638923" indent="-469900">
              <a:spcBef>
                <a:spcPts val="0"/>
              </a:spcBef>
              <a:buSzTx/>
              <a:buNone/>
              <a:defRPr sz="8500" b="1" spc="-170"/>
            </a:lvl1pPr>
            <a:lvl2pPr marL="638923" indent="-12700">
              <a:spcBef>
                <a:spcPts val="0"/>
              </a:spcBef>
              <a:buSzTx/>
              <a:buNone/>
              <a:defRPr sz="8500" b="1" spc="-170"/>
            </a:lvl2pPr>
            <a:lvl3pPr marL="638923" indent="444500">
              <a:spcBef>
                <a:spcPts val="0"/>
              </a:spcBef>
              <a:buSzTx/>
              <a:buNone/>
              <a:defRPr sz="8500" b="1" spc="-170"/>
            </a:lvl3pPr>
            <a:lvl4pPr marL="638923" indent="901700">
              <a:spcBef>
                <a:spcPts val="0"/>
              </a:spcBef>
              <a:buSzTx/>
              <a:buNone/>
              <a:defRPr sz="8500" b="1" spc="-170"/>
            </a:lvl4pPr>
            <a:lvl5pPr marL="638923" indent="1358900">
              <a:spcBef>
                <a:spcPts val="0"/>
              </a:spcBef>
              <a:buSzTx/>
              <a:buNone/>
              <a:defRPr sz="8500" b="1" spc="-170"/>
            </a:lvl5pPr>
          </a:lstStyle>
          <a:p>
            <a:r>
              <a:t>“Citazione degna di nota”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7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- 3 per pag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Ciotola di insalata con riso saltato, uova sode e bacchette"/>
          <p:cNvSpPr>
            <a:spLocks noGrp="1"/>
          </p:cNvSpPr>
          <p:nvPr>
            <p:ph type="pic" sz="quarter" idx="21"/>
          </p:nvPr>
        </p:nvSpPr>
        <p:spPr>
          <a:xfrm>
            <a:off x="15760700" y="1016000"/>
            <a:ext cx="7439099" cy="594967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45" name="Ciotola con frittelle al salmone, insalata e hummus "/>
          <p:cNvSpPr>
            <a:spLocks noGrp="1"/>
          </p:cNvSpPr>
          <p:nvPr>
            <p:ph type="pic" sz="half" idx="22"/>
          </p:nvPr>
        </p:nvSpPr>
        <p:spPr>
          <a:xfrm>
            <a:off x="13500100" y="3978275"/>
            <a:ext cx="10439400" cy="121501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46" name="Pappardelle con burro al prezzemolo, nocciole tostate e scaglie di parmigiano"/>
          <p:cNvSpPr>
            <a:spLocks noGrp="1"/>
          </p:cNvSpPr>
          <p:nvPr>
            <p:ph type="pic" idx="23"/>
          </p:nvPr>
        </p:nvSpPr>
        <p:spPr>
          <a:xfrm>
            <a:off x="-139700" y="495300"/>
            <a:ext cx="16611600" cy="124587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47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ciotola di insalata con riso saltato, uova sode e bacchette"/>
          <p:cNvSpPr>
            <a:spLocks noGrp="1"/>
          </p:cNvSpPr>
          <p:nvPr>
            <p:ph type="pic" idx="21"/>
          </p:nvPr>
        </p:nvSpPr>
        <p:spPr>
          <a:xfrm>
            <a:off x="-1333500" y="-5524500"/>
            <a:ext cx="27051000" cy="216408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55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"/>
          <p:cNvSpPr txBox="1">
            <a:spLocks noGrp="1"/>
          </p:cNvSpPr>
          <p:nvPr>
            <p:ph type="title"/>
          </p:nvPr>
        </p:nvSpPr>
        <p:spPr>
          <a:xfrm>
            <a:off x="1206500" y="1079500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Titolo</a:t>
            </a:r>
          </a:p>
        </p:txBody>
      </p:sp>
      <p:sp>
        <p:nvSpPr>
          <p:cNvPr id="3" name="Corpo livello uno…"/>
          <p:cNvSpPr txBox="1">
            <a:spLocks noGrp="1"/>
          </p:cNvSpPr>
          <p:nvPr>
            <p:ph type="body" idx="1"/>
          </p:nvPr>
        </p:nvSpPr>
        <p:spPr>
          <a:xfrm>
            <a:off x="1206500" y="42485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Testo elenco puntato diapositiva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" name="Numero diapositiva"/>
          <p:cNvSpPr txBox="1">
            <a:spLocks noGrp="1"/>
          </p:cNvSpPr>
          <p:nvPr>
            <p:ph type="sldNum" sz="quarter" idx="2"/>
          </p:nvPr>
        </p:nvSpPr>
        <p:spPr>
          <a:xfrm>
            <a:off x="12001465" y="13094777"/>
            <a:ext cx="368573" cy="360822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algn="ctr" defTabSz="584200">
              <a:lnSpc>
                <a:spcPct val="100000"/>
              </a:lnSpc>
              <a:spcBef>
                <a:spcPts val="0"/>
              </a:spcBef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  <p:sldLayoutId id="2147483665" r:id="rId16"/>
  </p:sldLayoutIdLst>
  <p:transition spd="med"/>
  <p:txStyles>
    <p:titleStyle>
      <a:lvl1pPr marL="0" marR="0" indent="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4572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9144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13716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18288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22860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27432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32004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36576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9pPr>
    </p:titleStyle>
    <p:bodyStyle>
      <a:lvl1pPr marL="6096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1pPr>
      <a:lvl2pPr marL="12192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2pPr>
      <a:lvl3pPr marL="18288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3pPr>
      <a:lvl4pPr marL="24384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4pPr>
      <a:lvl5pPr marL="30480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5pPr>
      <a:lvl6pPr marL="36576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6pPr>
      <a:lvl7pPr marL="42672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7pPr>
      <a:lvl8pPr marL="48768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8pPr>
      <a:lvl9pPr marL="54864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2286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2743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3200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3657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jp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4.jpg"/><Relationship Id="rId5" Type="http://schemas.openxmlformats.org/officeDocument/2006/relationships/image" Target="../media/image3.jpe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2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3.png"/><Relationship Id="rId3" Type="http://schemas.openxmlformats.org/officeDocument/2006/relationships/image" Target="../media/image23.png"/><Relationship Id="rId7" Type="http://schemas.openxmlformats.org/officeDocument/2006/relationships/image" Target="../media/image27.jpeg"/><Relationship Id="rId12" Type="http://schemas.openxmlformats.org/officeDocument/2006/relationships/image" Target="../media/image32.png"/><Relationship Id="rId2" Type="http://schemas.openxmlformats.org/officeDocument/2006/relationships/image" Target="../media/image1.png"/><Relationship Id="rId16" Type="http://schemas.openxmlformats.org/officeDocument/2006/relationships/image" Target="../media/image36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6.jpeg"/><Relationship Id="rId11" Type="http://schemas.openxmlformats.org/officeDocument/2006/relationships/image" Target="../media/image31.png"/><Relationship Id="rId5" Type="http://schemas.openxmlformats.org/officeDocument/2006/relationships/image" Target="../media/image25.jpeg"/><Relationship Id="rId15" Type="http://schemas.openxmlformats.org/officeDocument/2006/relationships/image" Target="../media/image35.png"/><Relationship Id="rId10" Type="http://schemas.openxmlformats.org/officeDocument/2006/relationships/image" Target="../media/image30.jpeg"/><Relationship Id="rId4" Type="http://schemas.openxmlformats.org/officeDocument/2006/relationships/image" Target="../media/image24.png"/><Relationship Id="rId9" Type="http://schemas.openxmlformats.org/officeDocument/2006/relationships/image" Target="../media/image29.png"/><Relationship Id="rId1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4.png"/><Relationship Id="rId5" Type="http://schemas.openxmlformats.org/officeDocument/2006/relationships/image" Target="../media/image31.png"/><Relationship Id="rId4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9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Rettangolo"/>
          <p:cNvSpPr/>
          <p:nvPr/>
        </p:nvSpPr>
        <p:spPr>
          <a:xfrm>
            <a:off x="-142819" y="-332894"/>
            <a:ext cx="25849002" cy="14278917"/>
          </a:xfrm>
          <a:prstGeom prst="rect">
            <a:avLst/>
          </a:prstGeom>
          <a:solidFill>
            <a:srgbClr val="000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 b="1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72" name="Please click on slides to proceed"/>
          <p:cNvSpPr txBox="1"/>
          <p:nvPr/>
        </p:nvSpPr>
        <p:spPr>
          <a:xfrm>
            <a:off x="6923195" y="6627811"/>
            <a:ext cx="10265923" cy="8297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449580">
              <a:lnSpc>
                <a:spcPct val="100000"/>
              </a:lnSpc>
              <a:spcBef>
                <a:spcPts val="0"/>
              </a:spcBef>
              <a:defRPr sz="5100" b="1">
                <a:solidFill>
                  <a:srgbClr val="FFFFFF"/>
                </a:solidFill>
                <a:uFill>
                  <a:solidFill>
                    <a:srgbClr val="000000"/>
                  </a:solidFill>
                </a:uFill>
              </a:defRPr>
            </a:lvl1pPr>
          </a:lstStyle>
          <a:p>
            <a:r>
              <a:rPr dirty="0"/>
              <a:t>Please click on slides to proceed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/>
    </mc:Choice>
    <mc:Fallback xmlns="">
      <p:transition/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" grpId="1" animBg="1" advAuto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xmlns="" id="{CB90541B-340F-6E7A-0FF0-6D6AD09A081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p:blipFill>
        <p:spPr>
          <a:xfrm>
            <a:off x="0" y="0"/>
            <a:ext cx="24384000" cy="14630399"/>
          </a:xfrm>
          <a:prstGeom prst="rect">
            <a:avLst/>
          </a:prstGeom>
        </p:spPr>
      </p:pic>
      <p:pic>
        <p:nvPicPr>
          <p:cNvPr id="174" name="Immagine" descr="Immagin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26142" y="2171018"/>
            <a:ext cx="24610142" cy="11544982"/>
          </a:xfrm>
          <a:prstGeom prst="rect">
            <a:avLst/>
          </a:prstGeom>
          <a:ln w="12700">
            <a:miter lim="400000"/>
          </a:ln>
        </p:spPr>
      </p:pic>
      <p:sp>
        <p:nvSpPr>
          <p:cNvPr id="180" name="The Trans-Atlantic Pancreatic Cancer Alliance (TAPCA) German group,…"/>
          <p:cNvSpPr txBox="1"/>
          <p:nvPr/>
        </p:nvSpPr>
        <p:spPr>
          <a:xfrm>
            <a:off x="2247900" y="5253030"/>
            <a:ext cx="19888200" cy="23185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algn="ctr" defTabSz="449580">
              <a:lnSpc>
                <a:spcPct val="100000"/>
              </a:lnSpc>
              <a:spcBef>
                <a:spcPts val="0"/>
              </a:spcBef>
              <a:defRPr b="1">
                <a:solidFill>
                  <a:srgbClr val="FFFFFF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b="0" dirty="0">
                <a:solidFill>
                  <a:srgbClr val="575693"/>
                </a:solidFill>
                <a:uFill>
                  <a:solidFill>
                    <a:srgbClr val="FF0000"/>
                  </a:solidFill>
                </a:uFill>
              </a:rPr>
              <a:t>The</a:t>
            </a:r>
            <a:r>
              <a:rPr dirty="0">
                <a:solidFill>
                  <a:srgbClr val="575693"/>
                </a:solidFill>
                <a:uFill>
                  <a:solidFill>
                    <a:srgbClr val="FF0000"/>
                  </a:solidFill>
                </a:uFill>
              </a:rPr>
              <a:t> Trans-Atlantic Pancreatic Cancer Alliance </a:t>
            </a:r>
            <a:r>
              <a:rPr b="0" dirty="0">
                <a:solidFill>
                  <a:srgbClr val="575693"/>
                </a:solidFill>
                <a:uFill>
                  <a:solidFill>
                    <a:srgbClr val="FF0000"/>
                  </a:solidFill>
                </a:uFill>
              </a:rPr>
              <a:t>(</a:t>
            </a:r>
            <a:r>
              <a:rPr dirty="0">
                <a:solidFill>
                  <a:srgbClr val="575693"/>
                </a:solidFill>
                <a:uFill>
                  <a:solidFill>
                    <a:srgbClr val="FF0000"/>
                  </a:solidFill>
                </a:uFill>
              </a:rPr>
              <a:t>TAPCA</a:t>
            </a:r>
            <a:r>
              <a:rPr b="0" dirty="0">
                <a:solidFill>
                  <a:srgbClr val="575693"/>
                </a:solidFill>
                <a:uFill>
                  <a:solidFill>
                    <a:srgbClr val="FF0000"/>
                  </a:solidFill>
                </a:uFill>
              </a:rPr>
              <a:t>),</a:t>
            </a:r>
          </a:p>
          <a:p>
            <a:pPr algn="ctr" defTabSz="449580">
              <a:lnSpc>
                <a:spcPct val="100000"/>
              </a:lnSpc>
              <a:spcBef>
                <a:spcPts val="0"/>
              </a:spcBef>
              <a:defRPr>
                <a:solidFill>
                  <a:srgbClr val="FFFFFF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lang="it-IT" dirty="0" err="1">
                <a:solidFill>
                  <a:srgbClr val="575693"/>
                </a:solidFill>
                <a:uFill>
                  <a:solidFill>
                    <a:srgbClr val="FF0000"/>
                  </a:solidFill>
                </a:uFill>
              </a:rPr>
              <a:t>having</a:t>
            </a:r>
            <a:r>
              <a:rPr lang="it-IT" dirty="0">
                <a:solidFill>
                  <a:srgbClr val="575693"/>
                </a:solidFill>
                <a:uFill>
                  <a:solidFill>
                    <a:srgbClr val="FF0000"/>
                  </a:solidFill>
                </a:uFill>
              </a:rPr>
              <a:t> </a:t>
            </a:r>
            <a:r>
              <a:rPr lang="it-IT" dirty="0" err="1">
                <a:solidFill>
                  <a:srgbClr val="575693"/>
                </a:solidFill>
                <a:uFill>
                  <a:solidFill>
                    <a:srgbClr val="FF0000"/>
                  </a:solidFill>
                </a:uFill>
              </a:rPr>
              <a:t>heard</a:t>
            </a:r>
            <a:r>
              <a:rPr lang="it-IT" dirty="0">
                <a:solidFill>
                  <a:srgbClr val="575693"/>
                </a:solidFill>
                <a:uFill>
                  <a:solidFill>
                    <a:srgbClr val="FF0000"/>
                  </a:solidFill>
                </a:uFill>
              </a:rPr>
              <a:t> the </a:t>
            </a:r>
            <a:r>
              <a:rPr lang="it-IT" dirty="0" err="1">
                <a:solidFill>
                  <a:srgbClr val="575693"/>
                </a:solidFill>
                <a:uFill>
                  <a:solidFill>
                    <a:srgbClr val="FF0000"/>
                  </a:solidFill>
                </a:uFill>
              </a:rPr>
              <a:t>recommendations</a:t>
            </a:r>
            <a:r>
              <a:rPr lang="it-IT" dirty="0">
                <a:solidFill>
                  <a:srgbClr val="575693"/>
                </a:solidFill>
                <a:uFill>
                  <a:solidFill>
                    <a:srgbClr val="FF0000"/>
                  </a:solidFill>
                </a:uFill>
              </a:rPr>
              <a:t> of </a:t>
            </a:r>
            <a:r>
              <a:rPr lang="it-IT" dirty="0" err="1">
                <a:solidFill>
                  <a:srgbClr val="575693"/>
                </a:solidFill>
                <a:uFill>
                  <a:solidFill>
                    <a:srgbClr val="FF0000"/>
                  </a:solidFill>
                </a:uFill>
              </a:rPr>
              <a:t>TAPCA’s</a:t>
            </a:r>
            <a:r>
              <a:rPr lang="it-IT" dirty="0">
                <a:solidFill>
                  <a:srgbClr val="575693"/>
                </a:solidFill>
                <a:uFill>
                  <a:solidFill>
                    <a:srgbClr val="FF0000"/>
                  </a:solidFill>
                </a:uFill>
              </a:rPr>
              <a:t> </a:t>
            </a:r>
            <a:r>
              <a:rPr lang="it-IT" dirty="0" err="1">
                <a:solidFill>
                  <a:srgbClr val="575693"/>
                </a:solidFill>
                <a:uFill>
                  <a:solidFill>
                    <a:srgbClr val="FF0000"/>
                  </a:solidFill>
                </a:uFill>
              </a:rPr>
              <a:t>Advisory</a:t>
            </a:r>
            <a:r>
              <a:rPr lang="it-IT" dirty="0">
                <a:solidFill>
                  <a:srgbClr val="575693"/>
                </a:solidFill>
                <a:uFill>
                  <a:solidFill>
                    <a:srgbClr val="FF0000"/>
                  </a:solidFill>
                </a:uFill>
              </a:rPr>
              <a:t> Board</a:t>
            </a:r>
            <a:r>
              <a:rPr lang="it-IT" baseline="30000" dirty="0">
                <a:solidFill>
                  <a:srgbClr val="575693"/>
                </a:solidFill>
                <a:uFill>
                  <a:solidFill>
                    <a:srgbClr val="FF0000"/>
                  </a:solidFill>
                </a:uFill>
              </a:rPr>
              <a:t>*</a:t>
            </a:r>
            <a:r>
              <a:rPr dirty="0">
                <a:solidFill>
                  <a:srgbClr val="575693"/>
                </a:solidFill>
                <a:uFill>
                  <a:solidFill>
                    <a:srgbClr val="FF0000"/>
                  </a:solidFill>
                </a:uFill>
              </a:rPr>
              <a:t>,</a:t>
            </a:r>
            <a:endParaRPr lang="it-IT" dirty="0">
              <a:solidFill>
                <a:srgbClr val="575693"/>
              </a:solidFill>
              <a:uFill>
                <a:solidFill>
                  <a:srgbClr val="FF0000"/>
                </a:solidFill>
              </a:uFill>
            </a:endParaRPr>
          </a:p>
          <a:p>
            <a:pPr algn="ctr" defTabSz="449580">
              <a:lnSpc>
                <a:spcPct val="100000"/>
              </a:lnSpc>
              <a:spcBef>
                <a:spcPts val="0"/>
              </a:spcBef>
              <a:defRPr>
                <a:solidFill>
                  <a:srgbClr val="FFFFFF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dirty="0">
                <a:solidFill>
                  <a:srgbClr val="575693"/>
                </a:solidFill>
                <a:uFill>
                  <a:solidFill>
                    <a:srgbClr val="FF0000"/>
                  </a:solidFill>
                </a:uFill>
              </a:rPr>
              <a:t> present a proposition for your consideration: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xmlns="" id="{E1708676-F27C-9907-DF09-809C476F6BAC}"/>
              </a:ext>
            </a:extLst>
          </p:cNvPr>
          <p:cNvSpPr txBox="1"/>
          <p:nvPr/>
        </p:nvSpPr>
        <p:spPr>
          <a:xfrm>
            <a:off x="4952999" y="12508754"/>
            <a:ext cx="14478000" cy="48423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>
              <a:lnSpc>
                <a:spcPct val="20000"/>
              </a:lnSpc>
              <a:spcBef>
                <a:spcPts val="2400"/>
              </a:spcBef>
            </a:pPr>
            <a:r>
              <a:rPr lang="it-IT" sz="240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* Professors Grainne O’Kane, Rushika Perera, Marina Pasca di Magliano</a:t>
            </a:r>
            <a:r>
              <a:rPr lang="it-IT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Mariano Ponz Sarvisé</a:t>
            </a:r>
            <a:endParaRPr lang="it-IT" sz="2400" dirty="0"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24493393-F8C7-6EC5-98E8-332F3C0F3027}"/>
              </a:ext>
            </a:extLst>
          </p:cNvPr>
          <p:cNvGrpSpPr/>
          <p:nvPr/>
        </p:nvGrpSpPr>
        <p:grpSpPr>
          <a:xfrm>
            <a:off x="3282281" y="8054078"/>
            <a:ext cx="17593296" cy="3962400"/>
            <a:chOff x="3620428" y="8025170"/>
            <a:chExt cx="16542992" cy="3668902"/>
          </a:xfrm>
        </p:grpSpPr>
        <p:pic>
          <p:nvPicPr>
            <p:cNvPr id="2" name="unnamed.jpg">
              <a:extLst>
                <a:ext uri="{FF2B5EF4-FFF2-40B4-BE49-F238E27FC236}">
                  <a16:creationId xmlns:a16="http://schemas.microsoft.com/office/drawing/2014/main" xmlns="" id="{7DD5F7BE-A11A-DDDD-F7DE-9CF668042C5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566" r="5566"/>
            <a:stretch/>
          </p:blipFill>
          <p:spPr>
            <a:xfrm>
              <a:off x="3620428" y="8025170"/>
              <a:ext cx="3234798" cy="3640037"/>
            </a:xfrm>
            <a:prstGeom prst="rect">
              <a:avLst/>
            </a:prstGeom>
            <a:ln w="12700">
              <a:miter lim="400000"/>
            </a:ln>
          </p:spPr>
        </p:pic>
        <p:pic>
          <p:nvPicPr>
            <p:cNvPr id="3" name="Saur.jpeg">
              <a:extLst>
                <a:ext uri="{FF2B5EF4-FFF2-40B4-BE49-F238E27FC236}">
                  <a16:creationId xmlns:a16="http://schemas.microsoft.com/office/drawing/2014/main" xmlns="" id="{C1E8D6D2-6C87-29FF-0BEB-18C82C8E1D7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577" t="1753" r="8988" b="25354"/>
            <a:stretch/>
          </p:blipFill>
          <p:spPr>
            <a:xfrm>
              <a:off x="8171472" y="8029190"/>
              <a:ext cx="3212643" cy="3639975"/>
            </a:xfrm>
            <a:prstGeom prst="rect">
              <a:avLst/>
            </a:prstGeom>
            <a:ln w="12700">
              <a:miter lim="400000"/>
            </a:ln>
          </p:spPr>
        </p:pic>
        <p:pic>
          <p:nvPicPr>
            <p:cNvPr id="5" name="508.remini-enhanced.jpeg">
              <a:extLst>
                <a:ext uri="{FF2B5EF4-FFF2-40B4-BE49-F238E27FC236}">
                  <a16:creationId xmlns:a16="http://schemas.microsoft.com/office/drawing/2014/main" xmlns="" id="{E940DAEF-68ED-47B5-D8F1-1F48702D46F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55" t="5581" r="8850" b="22136"/>
            <a:stretch/>
          </p:blipFill>
          <p:spPr>
            <a:xfrm>
              <a:off x="12533846" y="8034254"/>
              <a:ext cx="3116715" cy="3640117"/>
            </a:xfrm>
            <a:prstGeom prst="rect">
              <a:avLst/>
            </a:prstGeom>
            <a:ln w="12700">
              <a:miter lim="400000"/>
            </a:ln>
          </p:spPr>
        </p:pic>
        <p:pic>
          <p:nvPicPr>
            <p:cNvPr id="4" name="image.remini-enhanced.jpg">
              <a:extLst>
                <a:ext uri="{FF2B5EF4-FFF2-40B4-BE49-F238E27FC236}">
                  <a16:creationId xmlns:a16="http://schemas.microsoft.com/office/drawing/2014/main" xmlns="" id="{23C881FB-EB07-B8BD-7421-9CD5C642A0F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951" t="-447" r="7358" b="8284"/>
            <a:stretch/>
          </p:blipFill>
          <p:spPr>
            <a:xfrm>
              <a:off x="16800292" y="8025170"/>
              <a:ext cx="3363128" cy="3668902"/>
            </a:xfrm>
            <a:prstGeom prst="rect">
              <a:avLst/>
            </a:prstGeom>
            <a:ln w="12700">
              <a:miter lim="400000"/>
            </a:ln>
          </p:spPr>
        </p:pic>
      </p:grpSp>
      <p:pic>
        <p:nvPicPr>
          <p:cNvPr id="8" name="Picture 7" descr="Purple ribbon on a black background">
            <a:extLst>
              <a:ext uri="{FF2B5EF4-FFF2-40B4-BE49-F238E27FC236}">
                <a16:creationId xmlns:a16="http://schemas.microsoft.com/office/drawing/2014/main" xmlns="" id="{0E6E29F7-FCF8-49E2-EBBE-5FC4E6078C5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73" b="6392"/>
          <a:stretch>
            <a:fillRect/>
          </a:stretch>
        </p:blipFill>
        <p:spPr>
          <a:xfrm>
            <a:off x="9807446" y="591149"/>
            <a:ext cx="4769107" cy="417941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5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150"/>
                            </p:stCondLst>
                            <p:childTnLst>
                              <p:par>
                                <p:cTn id="1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" grpId="1" animBg="1" advAuto="0"/>
      <p:bldP spid="180" grpId="0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Immagine" descr="Immagin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288" y="2254989"/>
            <a:ext cx="24398288" cy="11544982"/>
          </a:xfrm>
          <a:prstGeom prst="rect">
            <a:avLst/>
          </a:prstGeom>
          <a:ln w="12700">
            <a:miter lim="400000"/>
          </a:ln>
        </p:spPr>
      </p:pic>
      <p:pic>
        <p:nvPicPr>
          <p:cNvPr id="183" name="Charles-Lindbergh-plane-flight-Spirit-of-St-May-20-1927.remini-enhanced.jpg" descr="Charles-Lindbergh-plane-flight-Spirit-of-St-May-20-1927.remini-enhanc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1126" y="-1016000"/>
            <a:ext cx="12361748" cy="15043495"/>
          </a:xfrm>
          <a:prstGeom prst="rect">
            <a:avLst/>
          </a:prstGeom>
          <a:ln w="12700">
            <a:miter lim="400000"/>
          </a:ln>
        </p:spPr>
      </p:pic>
      <p:sp>
        <p:nvSpPr>
          <p:cNvPr id="184" name="A Trans-Atlantic first ushered in a new era."/>
          <p:cNvSpPr txBox="1"/>
          <p:nvPr/>
        </p:nvSpPr>
        <p:spPr>
          <a:xfrm>
            <a:off x="1199740" y="7378236"/>
            <a:ext cx="21712834" cy="1298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449580">
              <a:lnSpc>
                <a:spcPct val="100000"/>
              </a:lnSpc>
              <a:spcBef>
                <a:spcPts val="0"/>
              </a:spcBef>
              <a:defRPr sz="8400" b="1">
                <a:solidFill>
                  <a:srgbClr val="FFFFFF"/>
                </a:solidFill>
                <a:uFill>
                  <a:solidFill>
                    <a:srgbClr val="000000"/>
                  </a:solidFill>
                </a:uFill>
              </a:defRPr>
            </a:lvl1pPr>
          </a:lstStyle>
          <a:p>
            <a:r>
              <a:rPr dirty="0"/>
              <a:t>A Trans-Atlantic first ushered in a new era.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750" fill="hold"/>
                                        <p:tgtEl>
                                          <p:spTgt spid="183"/>
                                        </p:tgtEl>
                                      </p:cBhvr>
                                      <p:by x="210000" y="2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44444E-6 L 0 0.12326 " pathEditMode="relative" rAng="0" ptsTypes="AA">
                                      <p:cBhvr>
                                        <p:cTn id="20" dur="75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157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indefinite"/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"/>
                                      </p:to>
                                    </p:set>
                                    <p:animEffect filter="image" prLst="opacity: 0.7">
                                      <p:cBhvr rctx="IE">
                                        <p:cTn id="23" dur="indefinite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2" grpId="0" animBg="1" advAuto="0"/>
      <p:bldP spid="183" grpId="0" animBg="1" advAuto="0"/>
      <p:bldP spid="18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" name="parigi e sfumatura .png" descr="parigi e sfumatura 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3238" y="-117987"/>
            <a:ext cx="24688798" cy="13951974"/>
          </a:xfrm>
          <a:prstGeom prst="rect">
            <a:avLst/>
          </a:prstGeom>
          <a:ln w="12700">
            <a:miter lim="400000"/>
          </a:ln>
        </p:spPr>
      </p:pic>
      <p:pic>
        <p:nvPicPr>
          <p:cNvPr id="194" name="solo aereo.psd" descr="solo aereo.psd"/>
          <p:cNvPicPr>
            <a:picLocks noChangeAspect="1"/>
          </p:cNvPicPr>
          <p:nvPr/>
        </p:nvPicPr>
        <p:blipFill>
          <a:blip r:embed="rId3">
            <a:alphaModFix amt="50033"/>
          </a:blip>
          <a:stretch>
            <a:fillRect/>
          </a:stretch>
        </p:blipFill>
        <p:spPr>
          <a:xfrm>
            <a:off x="5802449" y="173138"/>
            <a:ext cx="4462847" cy="2251347"/>
          </a:xfrm>
          <a:prstGeom prst="rect">
            <a:avLst/>
          </a:prstGeom>
          <a:ln w="12700">
            <a:miter lim="400000"/>
          </a:ln>
        </p:spPr>
      </p:pic>
      <p:sp>
        <p:nvSpPr>
          <p:cNvPr id="195" name="The Trans-Atlantic Pancreatic Cancer Alliance (TAPCA)"/>
          <p:cNvSpPr txBox="1"/>
          <p:nvPr/>
        </p:nvSpPr>
        <p:spPr>
          <a:xfrm>
            <a:off x="677404" y="5830725"/>
            <a:ext cx="23029192" cy="20545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ctr" defTabSz="449580">
              <a:lnSpc>
                <a:spcPct val="100000"/>
              </a:lnSpc>
              <a:spcBef>
                <a:spcPts val="0"/>
              </a:spcBef>
              <a:defRPr sz="6800" b="1">
                <a:solidFill>
                  <a:srgbClr val="FFFFFF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dirty="0"/>
              <a:t>The Trans-Atlantic Pancreatic Cancer Alliance </a:t>
            </a:r>
            <a:r>
              <a:rPr b="0" dirty="0"/>
              <a:t>(</a:t>
            </a:r>
            <a:r>
              <a:rPr dirty="0"/>
              <a:t>TAPCA</a:t>
            </a:r>
            <a:r>
              <a:rPr b="0" dirty="0"/>
              <a:t>)</a:t>
            </a:r>
          </a:p>
        </p:txBody>
      </p:sp>
      <p:sp>
        <p:nvSpPr>
          <p:cNvPr id="196" name="bridges the United States and Europe to form the world’s largest ‘power grid’ of translational research and surgery dedicated to fighting pancreatic cancers."/>
          <p:cNvSpPr txBox="1"/>
          <p:nvPr/>
        </p:nvSpPr>
        <p:spPr>
          <a:xfrm>
            <a:off x="3825368" y="8608884"/>
            <a:ext cx="17110581" cy="241091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 algn="ctr" defTabSz="449580">
              <a:lnSpc>
                <a:spcPct val="100000"/>
              </a:lnSpc>
              <a:spcBef>
                <a:spcPts val="0"/>
              </a:spcBef>
              <a:defRPr sz="5000" b="1">
                <a:solidFill>
                  <a:srgbClr val="FFFFFF"/>
                </a:solidFill>
                <a:uFill>
                  <a:solidFill>
                    <a:srgbClr val="000000"/>
                  </a:solidFill>
                </a:uFill>
              </a:defRPr>
            </a:lvl1pPr>
          </a:lstStyle>
          <a:p>
            <a:r>
              <a:rPr lang="en-GB" b="0" dirty="0"/>
              <a:t>bridges the Western and Eastern Hemispheres of our world to form the largest ‘power grid’ of translational research and surgery dedicated to fighting pancreatic cancers.</a:t>
            </a:r>
            <a:endParaRPr b="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"/>
                            </p:stCondLst>
                            <p:childTnLst>
                              <p:par>
                                <p:cTn id="9" presetID="10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"/>
                            </p:stCondLst>
                            <p:childTnLst>
                              <p:par>
                                <p:cTn id="13" presetID="10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"/>
                            </p:stCondLst>
                            <p:childTnLst>
                              <p:par>
                                <p:cTn id="17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" grpId="1" animBg="1" advAuto="0"/>
      <p:bldP spid="194" grpId="2" animBg="1" advAuto="0"/>
      <p:bldP spid="195" grpId="3" animBg="1" advAuto="0"/>
      <p:bldP spid="196" grpId="4" animBg="1" advAuto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" descr="Immagine">
            <a:extLst>
              <a:ext uri="{FF2B5EF4-FFF2-40B4-BE49-F238E27FC236}">
                <a16:creationId xmlns:a16="http://schemas.microsoft.com/office/drawing/2014/main" xmlns="" id="{6CBF9B64-0D97-F660-16C6-53D6F5D51B6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85000"/>
          </a:blip>
          <a:stretch>
            <a:fillRect/>
          </a:stretch>
        </p:blipFill>
        <p:spPr>
          <a:xfrm>
            <a:off x="0" y="-6108113"/>
            <a:ext cx="24384000" cy="19824114"/>
          </a:xfrm>
          <a:prstGeom prst="rect">
            <a:avLst/>
          </a:prstGeom>
          <a:ln w="12700">
            <a:miter lim="400000"/>
          </a:ln>
        </p:spPr>
      </p:pic>
      <p:sp>
        <p:nvSpPr>
          <p:cNvPr id="246" name="By joining forces, its 46 American and European world class investigators would constitute de facto the most qualified R&amp;D department ever created for pancreatic cancers.…"/>
          <p:cNvSpPr txBox="1"/>
          <p:nvPr/>
        </p:nvSpPr>
        <p:spPr>
          <a:xfrm>
            <a:off x="2918019" y="4052089"/>
            <a:ext cx="18547962" cy="79508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ct val="100000"/>
              <a:buChar char="•"/>
              <a:defRPr sz="3400"/>
            </a:pPr>
            <a:r>
              <a:rPr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By joining forces, its world class investigators would constitute de facto the most qualified R&amp;D department ever created for pancreatic cancers.</a:t>
            </a:r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ct val="100000"/>
              <a:buChar char="•"/>
              <a:defRPr sz="3400"/>
            </a:pPr>
            <a:endParaRPr dirty="0">
              <a:solidFill>
                <a:schemeClr val="tx1"/>
              </a:solidFill>
              <a:uFill>
                <a:solidFill>
                  <a:srgbClr val="FF0000"/>
                </a:solidFill>
              </a:uFill>
            </a:endParaRPr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ct val="100000"/>
              <a:buChar char="•"/>
              <a:defRPr sz="3400"/>
            </a:pPr>
            <a:r>
              <a:rPr lang="en-GB" sz="3400" dirty="0">
                <a:solidFill>
                  <a:schemeClr val="tx1"/>
                </a:solidFill>
              </a:rPr>
              <a:t>It will strive to expedite the all important sharing of data and </a:t>
            </a:r>
            <a:r>
              <a:rPr lang="en-GB" sz="3400" dirty="0" err="1">
                <a:solidFill>
                  <a:schemeClr val="tx1"/>
                </a:solidFill>
              </a:rPr>
              <a:t>biosamples</a:t>
            </a:r>
            <a:r>
              <a:rPr lang="en-GB" sz="3400" dirty="0">
                <a:solidFill>
                  <a:schemeClr val="tx1"/>
                </a:solidFill>
              </a:rPr>
              <a:t>.</a:t>
            </a:r>
            <a:br>
              <a:rPr lang="en-GB" sz="3400" dirty="0">
                <a:solidFill>
                  <a:schemeClr val="tx1"/>
                </a:solidFill>
              </a:rPr>
            </a:br>
            <a:endParaRPr dirty="0">
              <a:solidFill>
                <a:schemeClr val="tx1"/>
              </a:solidFill>
              <a:uFill>
                <a:solidFill>
                  <a:srgbClr val="FF0000"/>
                </a:solidFill>
              </a:uFill>
            </a:endParaRPr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ct val="100000"/>
              <a:buChar char="•"/>
              <a:defRPr sz="3400"/>
            </a:pPr>
            <a:r>
              <a:rPr lang="en-GB" sz="3400" dirty="0"/>
              <a:t>It will make use of Machine Learning/AI to optimise substantial untapped resources for the PDAC ecosystem. </a:t>
            </a:r>
            <a:r>
              <a:rPr lang="en-GB" sz="3400" dirty="0">
                <a:solidFill>
                  <a:schemeClr val="tx1"/>
                </a:solidFill>
              </a:rPr>
              <a:t/>
            </a:r>
            <a:br>
              <a:rPr lang="en-GB" sz="3400" dirty="0">
                <a:solidFill>
                  <a:schemeClr val="tx1"/>
                </a:solidFill>
              </a:rPr>
            </a:br>
            <a:endParaRPr dirty="0">
              <a:solidFill>
                <a:schemeClr val="tx1"/>
              </a:solidFill>
            </a:endParaRPr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ct val="100000"/>
              <a:buChar char="•"/>
              <a:defRPr sz="3400"/>
            </a:pPr>
            <a:r>
              <a:rPr lang="en-GB" sz="3400" dirty="0">
                <a:solidFill>
                  <a:schemeClr val="tx1"/>
                </a:solidFill>
              </a:rPr>
              <a:t>It will leverage the </a:t>
            </a:r>
            <a:r>
              <a:rPr lang="en-GB" sz="3400" i="1" dirty="0">
                <a:solidFill>
                  <a:schemeClr val="tx1"/>
                </a:solidFill>
              </a:rPr>
              <a:t>World’s Largest Patients Registry</a:t>
            </a:r>
            <a:r>
              <a:rPr lang="en-GB" sz="3400" b="1" dirty="0">
                <a:solidFill>
                  <a:schemeClr val="tx1"/>
                </a:solidFill>
              </a:rPr>
              <a:t> </a:t>
            </a:r>
            <a:r>
              <a:rPr lang="en-GB" sz="3400" dirty="0">
                <a:solidFill>
                  <a:schemeClr val="tx1"/>
                </a:solidFill>
              </a:rPr>
              <a:t>in pancreatic cancer to supercharge its clinical trials.</a:t>
            </a:r>
            <a:r>
              <a:rPr dirty="0">
                <a:solidFill>
                  <a:schemeClr val="tx1"/>
                </a:solidFill>
              </a:rPr>
              <a:t> </a:t>
            </a:r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ct val="100000"/>
              <a:buChar char="•"/>
              <a:defRPr sz="3400"/>
            </a:pPr>
            <a:endParaRPr dirty="0">
              <a:solidFill>
                <a:schemeClr val="tx1"/>
              </a:solidFill>
            </a:endParaRPr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ct val="100000"/>
              <a:buChar char="•"/>
              <a:defRPr sz="3400"/>
            </a:pPr>
            <a:r>
              <a:rPr lang="en-GB" sz="3400" dirty="0">
                <a:solidFill>
                  <a:schemeClr val="tx1"/>
                </a:solidFill>
              </a:rPr>
              <a:t>It allows for the leveraging of its </a:t>
            </a:r>
            <a:r>
              <a:rPr lang="en-GB" sz="3400" dirty="0" err="1">
                <a:solidFill>
                  <a:schemeClr val="tx1"/>
                </a:solidFill>
              </a:rPr>
              <a:t>unrivaled</a:t>
            </a:r>
            <a:r>
              <a:rPr lang="en-GB" sz="3400" dirty="0">
                <a:solidFill>
                  <a:schemeClr val="tx1"/>
                </a:solidFill>
              </a:rPr>
              <a:t> combined expertise with the Industry. </a:t>
            </a:r>
            <a:br>
              <a:rPr lang="en-GB" sz="3400" dirty="0">
                <a:solidFill>
                  <a:schemeClr val="tx1"/>
                </a:solidFill>
              </a:rPr>
            </a:br>
            <a:endParaRPr dirty="0">
              <a:solidFill>
                <a:schemeClr val="tx1"/>
              </a:solidFill>
              <a:uFill>
                <a:solidFill>
                  <a:srgbClr val="FF0000"/>
                </a:solidFill>
              </a:uFill>
            </a:endParaRPr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ct val="100000"/>
              <a:buChar char="•"/>
              <a:defRPr sz="3400"/>
            </a:pPr>
            <a:r>
              <a:rPr lang="en-GB" sz="3400" dirty="0">
                <a:solidFill>
                  <a:schemeClr val="tx1"/>
                </a:solidFill>
              </a:rPr>
              <a:t>It can form a mighty alliance with Patients, General Practitioners and Advocacy Groups to bolster dialogue with HTAs, Regulators and Policymakers.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247" name="But to begin with consider the obvious advantages…"/>
          <p:cNvSpPr txBox="1"/>
          <p:nvPr/>
        </p:nvSpPr>
        <p:spPr>
          <a:xfrm>
            <a:off x="3137849" y="6063905"/>
            <a:ext cx="17836614" cy="195752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ctr" defTabSz="449580">
              <a:lnSpc>
                <a:spcPct val="110000"/>
              </a:lnSpc>
              <a:spcBef>
                <a:spcPts val="0"/>
              </a:spcBef>
              <a:defRPr sz="5700" b="1">
                <a:solidFill>
                  <a:srgbClr val="575693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dirty="0">
                <a:solidFill>
                  <a:srgbClr val="575693"/>
                </a:solidFill>
              </a:rPr>
              <a:t>But to begin with consider the obvious advantages</a:t>
            </a:r>
          </a:p>
          <a:p>
            <a:pPr algn="ctr" defTabSz="449580">
              <a:lnSpc>
                <a:spcPct val="110000"/>
              </a:lnSpc>
              <a:spcBef>
                <a:spcPts val="0"/>
              </a:spcBef>
              <a:defRPr sz="5700" b="1">
                <a:solidFill>
                  <a:srgbClr val="575693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dirty="0">
                <a:solidFill>
                  <a:srgbClr val="575693"/>
                </a:solidFill>
              </a:rPr>
              <a:t>of this unprecedented Alliance: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-1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00000 0.000000 L -0.000798 -0.362101" pathEditMode="relative">
                                      <p:cBhvr>
                                        <p:cTn id="10" dur="75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300"/>
                            </p:stCondLst>
                            <p:childTnLst>
                              <p:par>
                                <p:cTn id="16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246" grpId="0" animBg="1" advAuto="0"/>
      <p:bldP spid="247" grpId="0" animBg="1" advAuto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" name="Immagine" descr="Immagin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54989"/>
            <a:ext cx="24384000" cy="11461011"/>
          </a:xfrm>
          <a:prstGeom prst="rect">
            <a:avLst/>
          </a:prstGeom>
          <a:ln w="12700">
            <a:miter lim="400000"/>
          </a:ln>
        </p:spPr>
      </p:pic>
      <p:sp>
        <p:nvSpPr>
          <p:cNvPr id="212" name="Where is our problem?"/>
          <p:cNvSpPr txBox="1"/>
          <p:nvPr/>
        </p:nvSpPr>
        <p:spPr>
          <a:xfrm>
            <a:off x="4777309" y="6032662"/>
            <a:ext cx="14829381" cy="21031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449580">
              <a:lnSpc>
                <a:spcPct val="100000"/>
              </a:lnSpc>
              <a:spcBef>
                <a:spcPts val="0"/>
              </a:spcBef>
              <a:defRPr sz="12100" b="1">
                <a:solidFill>
                  <a:srgbClr val="FFFFFF"/>
                </a:solidFill>
                <a:uFill>
                  <a:solidFill>
                    <a:srgbClr val="000000"/>
                  </a:solidFill>
                </a:uFill>
              </a:defRPr>
            </a:lvl1pPr>
          </a:lstStyle>
          <a:p>
            <a:r>
              <a:rPr lang="it-IT" sz="13000" dirty="0" err="1"/>
              <a:t>We</a:t>
            </a:r>
            <a:r>
              <a:rPr lang="it-IT" sz="13000" dirty="0"/>
              <a:t> </a:t>
            </a:r>
            <a:r>
              <a:rPr lang="it-IT" sz="13000" dirty="0" err="1"/>
              <a:t>have</a:t>
            </a:r>
            <a:r>
              <a:rPr lang="it-IT" sz="13000" dirty="0"/>
              <a:t> </a:t>
            </a:r>
            <a:r>
              <a:rPr lang="it-IT" sz="13000" dirty="0" err="1"/>
              <a:t>problems</a:t>
            </a:r>
            <a:endParaRPr sz="13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50"/>
    </mc:Choice>
    <mc:Fallback xmlns="">
      <p:transition/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"/>
                            </p:stCondLst>
                            <p:childTnLst>
                              <p:par>
                                <p:cTn id="9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19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1" grpId="1" animBg="1" advAuto="0"/>
      <p:bldP spid="212" grpId="2" animBg="1" advAuto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" name="maiale.png" descr="maia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36933" y="1381886"/>
            <a:ext cx="12110134" cy="9220217"/>
          </a:xfrm>
          <a:prstGeom prst="rect">
            <a:avLst/>
          </a:prstGeom>
          <a:ln w="12700">
            <a:miter lim="400000"/>
          </a:ln>
        </p:spPr>
      </p:pic>
      <p:sp>
        <p:nvSpPr>
          <p:cNvPr id="215" name="It’s not that pancreatic cancer will forever be incurable. It’s that we are chronically"/>
          <p:cNvSpPr txBox="1"/>
          <p:nvPr/>
        </p:nvSpPr>
        <p:spPr>
          <a:xfrm>
            <a:off x="4091263" y="11075707"/>
            <a:ext cx="12998751" cy="9335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449580">
              <a:lnSpc>
                <a:spcPct val="100000"/>
              </a:lnSpc>
              <a:spcBef>
                <a:spcPts val="0"/>
              </a:spcBef>
              <a:defRPr sz="3700" b="1">
                <a:solidFill>
                  <a:srgbClr val="575693"/>
                </a:solidFill>
                <a:uFill>
                  <a:solidFill>
                    <a:srgbClr val="000000"/>
                  </a:solidFill>
                </a:uFill>
              </a:defRPr>
            </a:lvl1pPr>
          </a:lstStyle>
          <a:p>
            <a:r>
              <a:rPr lang="it-IT" sz="5400" dirty="0"/>
              <a:t>First</a:t>
            </a:r>
            <a:r>
              <a:rPr lang="it-IT" sz="4400" dirty="0"/>
              <a:t>, </a:t>
            </a:r>
            <a:r>
              <a:rPr lang="it-IT" sz="4400" dirty="0" err="1"/>
              <a:t>pancreatic</a:t>
            </a:r>
            <a:r>
              <a:rPr lang="it-IT" sz="4400" dirty="0"/>
              <a:t> </a:t>
            </a:r>
            <a:r>
              <a:rPr lang="it-IT" sz="4400" dirty="0" err="1"/>
              <a:t>cancer</a:t>
            </a:r>
            <a:r>
              <a:rPr lang="it-IT" sz="4400" dirty="0"/>
              <a:t> </a:t>
            </a:r>
            <a:r>
              <a:rPr lang="it-IT" sz="4400" dirty="0" err="1"/>
              <a:t>research</a:t>
            </a:r>
            <a:r>
              <a:rPr lang="it-IT" sz="4400" dirty="0"/>
              <a:t> </a:t>
            </a:r>
            <a:r>
              <a:rPr lang="it-IT" sz="4400" dirty="0" err="1"/>
              <a:t>is</a:t>
            </a:r>
            <a:r>
              <a:rPr lang="it-IT" sz="4400" dirty="0"/>
              <a:t> </a:t>
            </a:r>
            <a:r>
              <a:rPr lang="it-IT" sz="4400" dirty="0" err="1"/>
              <a:t>chronically</a:t>
            </a:r>
            <a:endParaRPr sz="4400" dirty="0"/>
          </a:p>
        </p:txBody>
      </p:sp>
      <p:sp>
        <p:nvSpPr>
          <p:cNvPr id="216" name="underfunded."/>
          <p:cNvSpPr txBox="1"/>
          <p:nvPr/>
        </p:nvSpPr>
        <p:spPr>
          <a:xfrm>
            <a:off x="17090014" y="11212666"/>
            <a:ext cx="3682098" cy="779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ctr" defTabSz="449580">
              <a:lnSpc>
                <a:spcPct val="100000"/>
              </a:lnSpc>
              <a:spcBef>
                <a:spcPts val="0"/>
              </a:spcBef>
              <a:defRPr sz="3700" b="1">
                <a:solidFill>
                  <a:srgbClr val="575693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4400" dirty="0">
                <a:solidFill>
                  <a:srgbClr val="000000"/>
                </a:solidFill>
              </a:rPr>
              <a:t>underfunded</a:t>
            </a:r>
            <a:r>
              <a:rPr dirty="0"/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3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3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3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300"/>
                            </p:stCondLst>
                            <p:childTnLst>
                              <p:par>
                                <p:cTn id="11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300"/>
                            </p:stCondLst>
                            <p:childTnLst>
                              <p:par>
                                <p:cTn id="15" presetID="10" presetClass="entr" presetSubtype="0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300"/>
                            </p:stCondLst>
                            <p:childTnLst>
                              <p:par>
                                <p:cTn id="19" presetID="10" presetClass="exit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1000" fill="hold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300"/>
                            </p:stCondLst>
                            <p:childTnLst>
                              <p:par>
                                <p:cTn id="23" presetID="10" presetClass="exit" fill="hold" grpId="5" nodeType="afterEffect">
                                  <p:stCondLst>
                                    <p:cond delay="3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300" fill="hold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900"/>
                            </p:stCondLst>
                            <p:childTnLst>
                              <p:par>
                                <p:cTn id="27" presetID="38" presetClass="exit" presetSubtype="0" accel="50000" fill="hold" grpId="4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8" dur="1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49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4" grpId="4" animBg="1" advAuto="0"/>
      <p:bldP spid="215" grpId="2" animBg="1" advAuto="0"/>
      <p:bldP spid="215" grpId="5" animBg="1" advAuto="0"/>
      <p:bldP spid="216" grpId="3" animBg="1" advAuto="0"/>
      <p:bldP spid="216" grpId="4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" name="Schermata 2024-04-19 alle 05.45.58.png" descr="Schermata 2024-04-19 alle 05.45.5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3036" y="761999"/>
            <a:ext cx="16840201" cy="5422901"/>
          </a:xfrm>
          <a:prstGeom prst="rect">
            <a:avLst/>
          </a:prstGeom>
          <a:ln w="12700">
            <a:miter lim="400000"/>
          </a:ln>
        </p:spPr>
      </p:pic>
      <p:sp>
        <p:nvSpPr>
          <p:cNvPr id="219" name="Take global figures for 66,388 awards for cancer research 2016-20:…"/>
          <p:cNvSpPr txBox="1"/>
          <p:nvPr/>
        </p:nvSpPr>
        <p:spPr>
          <a:xfrm>
            <a:off x="2467897" y="6747621"/>
            <a:ext cx="19448206" cy="25728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algn="ctr" defTabSz="449580">
              <a:lnSpc>
                <a:spcPct val="120000"/>
              </a:lnSpc>
              <a:spcBef>
                <a:spcPts val="0"/>
              </a:spcBef>
              <a:defRPr sz="4600" b="1">
                <a:solidFill>
                  <a:srgbClr val="575693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dirty="0"/>
              <a:t>Take global figures for 66,388 awards for cancer research 2016-20:</a:t>
            </a:r>
          </a:p>
          <a:p>
            <a:pPr algn="ctr" defTabSz="449580">
              <a:lnSpc>
                <a:spcPct val="120000"/>
              </a:lnSpc>
              <a:spcBef>
                <a:spcPts val="0"/>
              </a:spcBef>
              <a:defRPr sz="4600" b="1">
                <a:solidFill>
                  <a:srgbClr val="575693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dirty="0"/>
              <a:t>Pancreas got </a:t>
            </a:r>
            <a:r>
              <a:rPr dirty="0">
                <a:solidFill>
                  <a:srgbClr val="000000"/>
                </a:solidFill>
              </a:rPr>
              <a:t>US$ 834 millions</a:t>
            </a:r>
            <a:r>
              <a:rPr dirty="0"/>
              <a:t> vs Breast at </a:t>
            </a:r>
            <a:r>
              <a:rPr dirty="0">
                <a:solidFill>
                  <a:srgbClr val="000000"/>
                </a:solidFill>
              </a:rPr>
              <a:t>US$ 2.7 billions</a:t>
            </a:r>
            <a:r>
              <a:rPr dirty="0"/>
              <a:t>,</a:t>
            </a:r>
          </a:p>
          <a:p>
            <a:pPr algn="ctr" defTabSz="449580">
              <a:lnSpc>
                <a:spcPct val="120000"/>
              </a:lnSpc>
              <a:spcBef>
                <a:spcPts val="0"/>
              </a:spcBef>
              <a:defRPr sz="4600" b="1">
                <a:solidFill>
                  <a:srgbClr val="575693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dirty="0"/>
              <a:t>even though it is a far more lethal disease and it’s on the rise.</a:t>
            </a:r>
          </a:p>
        </p:txBody>
      </p:sp>
      <p:sp>
        <p:nvSpPr>
          <p:cNvPr id="220" name="According to the UK National Cancer Research Institute, it only receives on average 2% of the UK cancer research budget.…"/>
          <p:cNvSpPr txBox="1"/>
          <p:nvPr/>
        </p:nvSpPr>
        <p:spPr>
          <a:xfrm>
            <a:off x="2467897" y="10260336"/>
            <a:ext cx="19448206" cy="25728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algn="ctr" defTabSz="449580">
              <a:lnSpc>
                <a:spcPct val="120000"/>
              </a:lnSpc>
              <a:spcBef>
                <a:spcPts val="0"/>
              </a:spcBef>
              <a:defRPr sz="4600" b="1">
                <a:solidFill>
                  <a:srgbClr val="575693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lang="en-GB" sz="4600" dirty="0"/>
              <a:t>Recent geopolitical upheavals both in the US and in Europe are threatening potentially life-saving public cancer research funds even further.</a:t>
            </a:r>
            <a:endParaRPr dirty="0"/>
          </a:p>
        </p:txBody>
      </p:sp>
      <p:sp>
        <p:nvSpPr>
          <p:cNvPr id="221" name="Rettangolo"/>
          <p:cNvSpPr/>
          <p:nvPr/>
        </p:nvSpPr>
        <p:spPr>
          <a:xfrm>
            <a:off x="23119666" y="12619976"/>
            <a:ext cx="583777" cy="426488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 b="1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B34A1F1-3918-1D40-C975-7522B9DC3E09}"/>
              </a:ext>
            </a:extLst>
          </p:cNvPr>
          <p:cNvSpPr/>
          <p:nvPr/>
        </p:nvSpPr>
        <p:spPr>
          <a:xfrm>
            <a:off x="4114800" y="5499100"/>
            <a:ext cx="1689100" cy="685800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3200" b="1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"/>
                            </p:stCondLst>
                            <p:childTnLst>
                              <p:par>
                                <p:cTn id="9" presetID="10" presetClass="entr" fill="hold" grpId="0" nodeType="afterEffect">
                                  <p:stCondLst>
                                    <p:cond delay="5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"/>
                            </p:stCondLst>
                            <p:childTnLst>
                              <p:par>
                                <p:cTn id="13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00"/>
                            </p:stCondLst>
                            <p:childTnLst>
                              <p:par>
                                <p:cTn id="17" presetID="9" presetClass="emph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indefinite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0"/>
                                      </p:to>
                                    </p:set>
                                    <p:animEffect filter="image" prLst="opacity: 0.50; ">
                                      <p:cBhvr>
                                        <p:cTn id="19" dur="indefinite" fill="hold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8" grpId="0" animBg="1" advAuto="0"/>
      <p:bldP spid="219" grpId="0" animBg="1" advAuto="0"/>
      <p:bldP spid="220" grpId="0" animBg="1" advAuto="0"/>
      <p:bldP spid="221" grpId="0" animBg="1" advAuto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" descr="Immagine">
            <a:extLst>
              <a:ext uri="{FF2B5EF4-FFF2-40B4-BE49-F238E27FC236}">
                <a16:creationId xmlns:a16="http://schemas.microsoft.com/office/drawing/2014/main" xmlns="" id="{C9F6A6AA-7736-7317-B8D8-8D5E8CF252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254989"/>
            <a:ext cx="24384000" cy="11461011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Where is our problem?">
            <a:extLst>
              <a:ext uri="{FF2B5EF4-FFF2-40B4-BE49-F238E27FC236}">
                <a16:creationId xmlns:a16="http://schemas.microsoft.com/office/drawing/2014/main" xmlns="" id="{9B473AC1-C483-C0E7-6938-5511FC7E53EA}"/>
              </a:ext>
            </a:extLst>
          </p:cNvPr>
          <p:cNvSpPr txBox="1"/>
          <p:nvPr/>
        </p:nvSpPr>
        <p:spPr>
          <a:xfrm>
            <a:off x="1913979" y="1500529"/>
            <a:ext cx="12449136" cy="98898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 algn="ctr" defTabSz="449580">
              <a:lnSpc>
                <a:spcPct val="100000"/>
              </a:lnSpc>
              <a:spcBef>
                <a:spcPts val="0"/>
              </a:spcBef>
              <a:defRPr sz="12100" b="1">
                <a:solidFill>
                  <a:srgbClr val="FFFFFF"/>
                </a:solidFill>
                <a:uFill>
                  <a:solidFill>
                    <a:srgbClr val="000000"/>
                  </a:solidFill>
                </a:uFill>
              </a:defRPr>
            </a:lvl1pPr>
          </a:lstStyle>
          <a:p>
            <a:r>
              <a:rPr lang="it-IT" sz="4400" b="0" dirty="0">
                <a:solidFill>
                  <a:schemeClr val="tx1"/>
                </a:solidFill>
              </a:rPr>
              <a:t>“</a:t>
            </a:r>
            <a:r>
              <a:rPr lang="it-IT" sz="4400" b="0" i="1" dirty="0" err="1">
                <a:solidFill>
                  <a:schemeClr val="tx1"/>
                </a:solidFill>
              </a:rPr>
              <a:t>While</a:t>
            </a:r>
            <a:r>
              <a:rPr lang="it-IT" sz="4400" b="0" i="1" dirty="0">
                <a:solidFill>
                  <a:schemeClr val="tx1"/>
                </a:solidFill>
              </a:rPr>
              <a:t> </a:t>
            </a:r>
            <a:r>
              <a:rPr lang="it-IT" sz="4400" b="0" i="1" dirty="0" err="1">
                <a:solidFill>
                  <a:schemeClr val="tx1"/>
                </a:solidFill>
              </a:rPr>
              <a:t>our</a:t>
            </a:r>
            <a:r>
              <a:rPr lang="it-IT" sz="4400" b="0" i="1" dirty="0">
                <a:solidFill>
                  <a:schemeClr val="tx1"/>
                </a:solidFill>
              </a:rPr>
              <a:t> ultimate goal </a:t>
            </a:r>
            <a:r>
              <a:rPr lang="it-IT" sz="4400" b="0" i="1" dirty="0" err="1">
                <a:solidFill>
                  <a:schemeClr val="tx1"/>
                </a:solidFill>
              </a:rPr>
              <a:t>is</a:t>
            </a:r>
            <a:r>
              <a:rPr lang="it-IT" sz="4400" b="0" i="1" dirty="0">
                <a:solidFill>
                  <a:schemeClr val="tx1"/>
                </a:solidFill>
              </a:rPr>
              <a:t> to </a:t>
            </a:r>
            <a:r>
              <a:rPr lang="it-IT" sz="4400" b="0" i="1" dirty="0" err="1">
                <a:solidFill>
                  <a:schemeClr val="tx1"/>
                </a:solidFill>
              </a:rPr>
              <a:t>prevent</a:t>
            </a:r>
            <a:r>
              <a:rPr lang="it-IT" sz="4400" b="0" i="1" dirty="0">
                <a:solidFill>
                  <a:schemeClr val="tx1"/>
                </a:solidFill>
              </a:rPr>
              <a:t> and cure </a:t>
            </a:r>
            <a:r>
              <a:rPr lang="it-IT" sz="4400" b="0" i="1" dirty="0" err="1">
                <a:solidFill>
                  <a:schemeClr val="tx1"/>
                </a:solidFill>
              </a:rPr>
              <a:t>cancer</a:t>
            </a:r>
            <a:r>
              <a:rPr lang="it-IT" sz="4400" b="0" i="1" dirty="0">
                <a:solidFill>
                  <a:schemeClr val="tx1"/>
                </a:solidFill>
              </a:rPr>
              <a:t>, </a:t>
            </a:r>
            <a:r>
              <a:rPr lang="it-IT" sz="4400" i="1" dirty="0" err="1">
                <a:solidFill>
                  <a:schemeClr val="tx1"/>
                </a:solidFill>
              </a:rPr>
              <a:t>many</a:t>
            </a:r>
            <a:r>
              <a:rPr lang="it-IT" sz="4400" i="1" dirty="0">
                <a:solidFill>
                  <a:schemeClr val="tx1"/>
                </a:solidFill>
              </a:rPr>
              <a:t> </a:t>
            </a:r>
            <a:r>
              <a:rPr lang="it-IT" sz="4400" i="1" dirty="0" err="1">
                <a:solidFill>
                  <a:schemeClr val="tx1"/>
                </a:solidFill>
              </a:rPr>
              <a:t>don’t</a:t>
            </a:r>
            <a:r>
              <a:rPr lang="it-IT" sz="4400" i="1" dirty="0">
                <a:solidFill>
                  <a:schemeClr val="tx1"/>
                </a:solidFill>
              </a:rPr>
              <a:t> </a:t>
            </a:r>
            <a:r>
              <a:rPr lang="it-IT" sz="4400" i="1" dirty="0" err="1">
                <a:solidFill>
                  <a:schemeClr val="tx1"/>
                </a:solidFill>
              </a:rPr>
              <a:t>understand</a:t>
            </a:r>
            <a:r>
              <a:rPr lang="it-IT" sz="4400" i="1" dirty="0">
                <a:solidFill>
                  <a:schemeClr val="tx1"/>
                </a:solidFill>
              </a:rPr>
              <a:t> the business </a:t>
            </a:r>
            <a:r>
              <a:rPr lang="it-IT" sz="4400" i="1" dirty="0" err="1">
                <a:solidFill>
                  <a:schemeClr val="tx1"/>
                </a:solidFill>
              </a:rPr>
              <a:t>aspects</a:t>
            </a:r>
            <a:r>
              <a:rPr lang="it-IT" sz="4400" i="1" dirty="0">
                <a:solidFill>
                  <a:schemeClr val="tx1"/>
                </a:solidFill>
              </a:rPr>
              <a:t> </a:t>
            </a:r>
            <a:r>
              <a:rPr lang="it-IT" sz="4400" i="1" dirty="0" err="1">
                <a:solidFill>
                  <a:schemeClr val="tx1"/>
                </a:solidFill>
              </a:rPr>
              <a:t>behind</a:t>
            </a:r>
            <a:r>
              <a:rPr lang="it-IT" sz="4400" i="1" dirty="0">
                <a:solidFill>
                  <a:schemeClr val="tx1"/>
                </a:solidFill>
              </a:rPr>
              <a:t> </a:t>
            </a:r>
            <a:r>
              <a:rPr lang="it-IT" sz="4400" i="1" dirty="0" err="1">
                <a:solidFill>
                  <a:schemeClr val="tx1"/>
                </a:solidFill>
              </a:rPr>
              <a:t>achieving</a:t>
            </a:r>
            <a:r>
              <a:rPr lang="it-IT" sz="4400" i="1" dirty="0">
                <a:solidFill>
                  <a:schemeClr val="tx1"/>
                </a:solidFill>
              </a:rPr>
              <a:t> </a:t>
            </a:r>
            <a:r>
              <a:rPr lang="it-IT" sz="4400" i="1" dirty="0" err="1">
                <a:solidFill>
                  <a:schemeClr val="tx1"/>
                </a:solidFill>
              </a:rPr>
              <a:t>that</a:t>
            </a:r>
            <a:r>
              <a:rPr lang="it-IT" sz="4400" i="1" dirty="0">
                <a:solidFill>
                  <a:schemeClr val="tx1"/>
                </a:solidFill>
              </a:rPr>
              <a:t> goal</a:t>
            </a:r>
            <a:r>
              <a:rPr lang="it-IT" sz="4400" b="0" i="1" dirty="0">
                <a:solidFill>
                  <a:schemeClr val="tx1"/>
                </a:solidFill>
              </a:rPr>
              <a:t>. […]</a:t>
            </a:r>
          </a:p>
          <a:p>
            <a:r>
              <a:rPr lang="it-IT" sz="4400" b="0" i="1" dirty="0" err="1">
                <a:solidFill>
                  <a:schemeClr val="tx1"/>
                </a:solidFill>
              </a:rPr>
              <a:t>Any</a:t>
            </a:r>
            <a:r>
              <a:rPr lang="it-IT" sz="4400" b="0" i="1" dirty="0">
                <a:solidFill>
                  <a:schemeClr val="tx1"/>
                </a:solidFill>
              </a:rPr>
              <a:t> </a:t>
            </a:r>
            <a:r>
              <a:rPr lang="it-IT" sz="4400" b="0" i="1" dirty="0" err="1">
                <a:solidFill>
                  <a:schemeClr val="tx1"/>
                </a:solidFill>
              </a:rPr>
              <a:t>researcher</a:t>
            </a:r>
            <a:r>
              <a:rPr lang="it-IT" sz="4400" b="0" i="1" dirty="0">
                <a:solidFill>
                  <a:schemeClr val="tx1"/>
                </a:solidFill>
              </a:rPr>
              <a:t> </a:t>
            </a:r>
            <a:r>
              <a:rPr lang="it-IT" sz="4400" i="1" dirty="0" err="1">
                <a:solidFill>
                  <a:schemeClr val="tx1"/>
                </a:solidFill>
              </a:rPr>
              <a:t>needs</a:t>
            </a:r>
            <a:r>
              <a:rPr lang="it-IT" sz="4400" i="1" dirty="0">
                <a:solidFill>
                  <a:schemeClr val="tx1"/>
                </a:solidFill>
              </a:rPr>
              <a:t> to </a:t>
            </a:r>
            <a:r>
              <a:rPr lang="it-IT" sz="4400" i="1" dirty="0" err="1">
                <a:solidFill>
                  <a:schemeClr val="tx1"/>
                </a:solidFill>
              </a:rPr>
              <a:t>learn</a:t>
            </a:r>
            <a:r>
              <a:rPr lang="it-IT" sz="4400" i="1" dirty="0">
                <a:solidFill>
                  <a:schemeClr val="tx1"/>
                </a:solidFill>
              </a:rPr>
              <a:t> </a:t>
            </a:r>
            <a:r>
              <a:rPr lang="it-IT" sz="4400" i="1" dirty="0" err="1">
                <a:solidFill>
                  <a:schemeClr val="tx1"/>
                </a:solidFill>
              </a:rPr>
              <a:t>how</a:t>
            </a:r>
            <a:r>
              <a:rPr lang="it-IT" sz="4400" i="1" dirty="0">
                <a:solidFill>
                  <a:schemeClr val="tx1"/>
                </a:solidFill>
              </a:rPr>
              <a:t> to work </a:t>
            </a:r>
            <a:r>
              <a:rPr lang="it-IT" sz="4400" i="1" dirty="0" err="1">
                <a:solidFill>
                  <a:schemeClr val="tx1"/>
                </a:solidFill>
              </a:rPr>
              <a:t>outside</a:t>
            </a:r>
            <a:r>
              <a:rPr lang="it-IT" sz="4400" i="1" dirty="0">
                <a:solidFill>
                  <a:schemeClr val="tx1"/>
                </a:solidFill>
              </a:rPr>
              <a:t> of </a:t>
            </a:r>
            <a:r>
              <a:rPr lang="it-IT" sz="4400" i="1" dirty="0" err="1">
                <a:solidFill>
                  <a:schemeClr val="tx1"/>
                </a:solidFill>
              </a:rPr>
              <a:t>academia</a:t>
            </a:r>
            <a:endParaRPr lang="it-IT" sz="4400" i="1" dirty="0">
              <a:solidFill>
                <a:schemeClr val="tx1"/>
              </a:solidFill>
            </a:endParaRPr>
          </a:p>
          <a:p>
            <a:r>
              <a:rPr lang="it-IT" sz="4400" b="0" i="1" dirty="0" err="1">
                <a:solidFill>
                  <a:schemeClr val="tx1"/>
                </a:solidFill>
              </a:rPr>
              <a:t>since</a:t>
            </a:r>
            <a:r>
              <a:rPr lang="it-IT" sz="4400" b="0" i="1" dirty="0">
                <a:solidFill>
                  <a:schemeClr val="tx1"/>
                </a:solidFill>
              </a:rPr>
              <a:t> treatments </a:t>
            </a:r>
            <a:r>
              <a:rPr lang="it-IT" sz="4400" b="0" i="1" dirty="0" err="1">
                <a:solidFill>
                  <a:schemeClr val="tx1"/>
                </a:solidFill>
              </a:rPr>
              <a:t>don’t</a:t>
            </a:r>
            <a:r>
              <a:rPr lang="it-IT" sz="4400" b="0" i="1" dirty="0">
                <a:solidFill>
                  <a:schemeClr val="tx1"/>
                </a:solidFill>
              </a:rPr>
              <a:t> </a:t>
            </a:r>
            <a:r>
              <a:rPr lang="it-IT" sz="4400" b="0" i="1" dirty="0" err="1">
                <a:solidFill>
                  <a:schemeClr val="tx1"/>
                </a:solidFill>
              </a:rPr>
              <a:t>often</a:t>
            </a:r>
            <a:r>
              <a:rPr lang="it-IT" sz="4400" b="0" i="1" dirty="0">
                <a:solidFill>
                  <a:schemeClr val="tx1"/>
                </a:solidFill>
              </a:rPr>
              <a:t> </a:t>
            </a:r>
            <a:r>
              <a:rPr lang="it-IT" sz="4400" b="0" i="1" dirty="0" err="1">
                <a:solidFill>
                  <a:schemeClr val="tx1"/>
                </a:solidFill>
              </a:rPr>
              <a:t>get</a:t>
            </a:r>
            <a:r>
              <a:rPr lang="it-IT" sz="4400" b="0" i="1" dirty="0">
                <a:solidFill>
                  <a:schemeClr val="tx1"/>
                </a:solidFill>
              </a:rPr>
              <a:t> </a:t>
            </a:r>
            <a:r>
              <a:rPr lang="it-IT" sz="4400" b="0" i="1" dirty="0" err="1">
                <a:solidFill>
                  <a:schemeClr val="tx1"/>
                </a:solidFill>
              </a:rPr>
              <a:t>approval</a:t>
            </a:r>
            <a:r>
              <a:rPr lang="it-IT" sz="4400" b="0" i="1" dirty="0">
                <a:solidFill>
                  <a:schemeClr val="tx1"/>
                </a:solidFill>
              </a:rPr>
              <a:t> </a:t>
            </a:r>
          </a:p>
          <a:p>
            <a:r>
              <a:rPr lang="it-IT" sz="4400" b="0" i="1" dirty="0" err="1">
                <a:solidFill>
                  <a:schemeClr val="tx1"/>
                </a:solidFill>
              </a:rPr>
              <a:t>without</a:t>
            </a:r>
            <a:r>
              <a:rPr lang="it-IT" sz="4400" b="0" i="1" dirty="0">
                <a:solidFill>
                  <a:schemeClr val="tx1"/>
                </a:solidFill>
              </a:rPr>
              <a:t> the </a:t>
            </a:r>
            <a:r>
              <a:rPr lang="it-IT" sz="4400" b="0" i="1" dirty="0" err="1">
                <a:solidFill>
                  <a:schemeClr val="tx1"/>
                </a:solidFill>
              </a:rPr>
              <a:t>involvement</a:t>
            </a:r>
            <a:endParaRPr lang="it-IT" sz="4400" b="0" i="1" dirty="0">
              <a:solidFill>
                <a:schemeClr val="tx1"/>
              </a:solidFill>
            </a:endParaRPr>
          </a:p>
          <a:p>
            <a:r>
              <a:rPr lang="it-IT" sz="4400" b="0" i="1" dirty="0">
                <a:solidFill>
                  <a:schemeClr val="tx1"/>
                </a:solidFill>
              </a:rPr>
              <a:t>of a </a:t>
            </a:r>
            <a:r>
              <a:rPr lang="it-IT" sz="4400" b="0" i="1" dirty="0" err="1">
                <a:solidFill>
                  <a:schemeClr val="tx1"/>
                </a:solidFill>
              </a:rPr>
              <a:t>very</a:t>
            </a:r>
            <a:r>
              <a:rPr lang="it-IT" sz="4400" b="0" i="1" dirty="0">
                <a:solidFill>
                  <a:schemeClr val="tx1"/>
                </a:solidFill>
              </a:rPr>
              <a:t> large investment of capital and </a:t>
            </a:r>
            <a:r>
              <a:rPr lang="it-IT" sz="4400" b="0" i="1" dirty="0" err="1">
                <a:solidFill>
                  <a:schemeClr val="tx1"/>
                </a:solidFill>
              </a:rPr>
              <a:t>guidance</a:t>
            </a:r>
            <a:r>
              <a:rPr lang="it-IT" sz="4400" b="0" i="1" dirty="0">
                <a:solidFill>
                  <a:schemeClr val="tx1"/>
                </a:solidFill>
              </a:rPr>
              <a:t> from venture or private equity </a:t>
            </a:r>
            <a:r>
              <a:rPr lang="it-IT" sz="4400" b="0" i="1" dirty="0" err="1">
                <a:solidFill>
                  <a:schemeClr val="tx1"/>
                </a:solidFill>
              </a:rPr>
              <a:t>firms</a:t>
            </a:r>
            <a:r>
              <a:rPr lang="it-IT" sz="4400" b="0" i="1" dirty="0">
                <a:solidFill>
                  <a:schemeClr val="tx1"/>
                </a:solidFill>
              </a:rPr>
              <a:t> </a:t>
            </a:r>
            <a:r>
              <a:rPr lang="it-IT" sz="4400" b="0" i="1" dirty="0" err="1">
                <a:solidFill>
                  <a:schemeClr val="tx1"/>
                </a:solidFill>
              </a:rPr>
              <a:t>as</a:t>
            </a:r>
            <a:r>
              <a:rPr lang="it-IT" sz="4400" b="0" i="1" dirty="0">
                <a:solidFill>
                  <a:schemeClr val="tx1"/>
                </a:solidFill>
              </a:rPr>
              <a:t> </a:t>
            </a:r>
            <a:r>
              <a:rPr lang="it-IT" sz="4400" b="0" i="1" dirty="0" err="1">
                <a:solidFill>
                  <a:schemeClr val="tx1"/>
                </a:solidFill>
              </a:rPr>
              <a:t>well</a:t>
            </a:r>
            <a:r>
              <a:rPr lang="it-IT" sz="4400" b="0" i="1" dirty="0">
                <a:solidFill>
                  <a:schemeClr val="tx1"/>
                </a:solidFill>
              </a:rPr>
              <a:t> </a:t>
            </a:r>
            <a:r>
              <a:rPr lang="it-IT" sz="4400" b="0" i="1" dirty="0" err="1">
                <a:solidFill>
                  <a:schemeClr val="tx1"/>
                </a:solidFill>
              </a:rPr>
              <a:t>as</a:t>
            </a:r>
            <a:r>
              <a:rPr lang="it-IT" sz="4400" b="0" i="1" dirty="0">
                <a:solidFill>
                  <a:schemeClr val="tx1"/>
                </a:solidFill>
              </a:rPr>
              <a:t> </a:t>
            </a:r>
            <a:r>
              <a:rPr lang="it-IT" sz="4400" b="0" i="1" dirty="0" err="1">
                <a:solidFill>
                  <a:schemeClr val="tx1"/>
                </a:solidFill>
              </a:rPr>
              <a:t>pharmaceutical</a:t>
            </a:r>
            <a:r>
              <a:rPr lang="it-IT" sz="4400" b="0" i="1" dirty="0">
                <a:solidFill>
                  <a:schemeClr val="tx1"/>
                </a:solidFill>
              </a:rPr>
              <a:t> companies.</a:t>
            </a:r>
            <a:r>
              <a:rPr lang="it-IT" sz="4400" b="0" dirty="0">
                <a:solidFill>
                  <a:schemeClr val="tx1"/>
                </a:solidFill>
              </a:rPr>
              <a:t>”</a:t>
            </a:r>
          </a:p>
          <a:p>
            <a:r>
              <a:rPr lang="it-IT" sz="4400" dirty="0">
                <a:solidFill>
                  <a:schemeClr val="tx1"/>
                </a:solidFill>
              </a:rPr>
              <a:t/>
            </a:r>
            <a:br>
              <a:rPr lang="it-IT" sz="4400" dirty="0">
                <a:solidFill>
                  <a:schemeClr val="tx1"/>
                </a:solidFill>
              </a:rPr>
            </a:br>
            <a:endParaRPr lang="it-IT" sz="4400" dirty="0">
              <a:solidFill>
                <a:schemeClr val="tx1"/>
              </a:solidFill>
            </a:endParaRPr>
          </a:p>
          <a:p>
            <a:r>
              <a:rPr lang="it-IT" sz="3600" b="0" dirty="0">
                <a:solidFill>
                  <a:schemeClr val="bg1"/>
                </a:solidFill>
              </a:rPr>
              <a:t>Prof. Michael A. Caligiuri. MD, FAACR, </a:t>
            </a:r>
            <a:r>
              <a:rPr lang="it-IT" sz="3600" b="0" dirty="0" err="1">
                <a:solidFill>
                  <a:schemeClr val="bg1"/>
                </a:solidFill>
              </a:rPr>
              <a:t>Past</a:t>
            </a:r>
            <a:r>
              <a:rPr lang="it-IT" sz="3600" b="0" dirty="0">
                <a:solidFill>
                  <a:schemeClr val="bg1"/>
                </a:solidFill>
              </a:rPr>
              <a:t> </a:t>
            </a:r>
            <a:r>
              <a:rPr lang="it-IT" sz="3600" b="0" dirty="0" err="1">
                <a:solidFill>
                  <a:schemeClr val="bg1"/>
                </a:solidFill>
              </a:rPr>
              <a:t>President</a:t>
            </a:r>
            <a:r>
              <a:rPr lang="it-IT" sz="3600" b="0" dirty="0">
                <a:solidFill>
                  <a:schemeClr val="bg1"/>
                </a:solidFill>
              </a:rPr>
              <a:t> of the AACR, Department of </a:t>
            </a:r>
            <a:r>
              <a:rPr lang="it-IT" sz="3600" b="0" dirty="0" err="1">
                <a:solidFill>
                  <a:schemeClr val="bg1"/>
                </a:solidFill>
              </a:rPr>
              <a:t>Hematology</a:t>
            </a:r>
            <a:r>
              <a:rPr lang="it-IT" sz="3600" b="0" dirty="0">
                <a:solidFill>
                  <a:schemeClr val="bg1"/>
                </a:solidFill>
              </a:rPr>
              <a:t> &amp; </a:t>
            </a:r>
            <a:r>
              <a:rPr lang="it-IT" sz="3600" b="0" dirty="0" err="1">
                <a:solidFill>
                  <a:schemeClr val="bg1"/>
                </a:solidFill>
              </a:rPr>
              <a:t>Hematopoietic</a:t>
            </a:r>
            <a:r>
              <a:rPr lang="it-IT" sz="3600" b="0" dirty="0">
                <a:solidFill>
                  <a:schemeClr val="bg1"/>
                </a:solidFill>
              </a:rPr>
              <a:t> Cell </a:t>
            </a:r>
            <a:r>
              <a:rPr lang="it-IT" sz="3600" b="0" dirty="0" err="1">
                <a:solidFill>
                  <a:schemeClr val="bg1"/>
                </a:solidFill>
              </a:rPr>
              <a:t>Transplantation</a:t>
            </a:r>
            <a:r>
              <a:rPr lang="it-IT" sz="3600" b="0" dirty="0">
                <a:solidFill>
                  <a:schemeClr val="bg1"/>
                </a:solidFill>
              </a:rPr>
              <a:t>, City of Hope.</a:t>
            </a:r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xmlns="" id="{898466EF-56D2-9DA6-9DDB-55E09A0B26D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66" r="23683"/>
          <a:stretch/>
        </p:blipFill>
        <p:spPr>
          <a:xfrm>
            <a:off x="15951200" y="1331843"/>
            <a:ext cx="6902175" cy="9907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28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 advAuto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4B7468CE-734F-15AB-3A4A-BA2BDE92DC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" name="Immagine" descr="Immagine">
            <a:extLst>
              <a:ext uri="{FF2B5EF4-FFF2-40B4-BE49-F238E27FC236}">
                <a16:creationId xmlns:a16="http://schemas.microsoft.com/office/drawing/2014/main" xmlns="" id="{D2E2D171-664A-C45F-A382-D26A0FD3E6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71018"/>
            <a:ext cx="24384000" cy="11544982"/>
          </a:xfrm>
          <a:prstGeom prst="rect">
            <a:avLst/>
          </a:prstGeom>
          <a:ln w="12700">
            <a:miter lim="400000"/>
          </a:ln>
        </p:spPr>
      </p:pic>
      <p:sp>
        <p:nvSpPr>
          <p:cNvPr id="229" name="In fact TAPCA has a vision.">
            <a:extLst>
              <a:ext uri="{FF2B5EF4-FFF2-40B4-BE49-F238E27FC236}">
                <a16:creationId xmlns:a16="http://schemas.microsoft.com/office/drawing/2014/main" xmlns="" id="{BED446B2-FD6C-CC36-0B2A-550679831FCC}"/>
              </a:ext>
            </a:extLst>
          </p:cNvPr>
          <p:cNvSpPr txBox="1"/>
          <p:nvPr/>
        </p:nvSpPr>
        <p:spPr>
          <a:xfrm>
            <a:off x="1540068" y="7760294"/>
            <a:ext cx="21303850" cy="25648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algn="ctr" defTabSz="449580">
              <a:lnSpc>
                <a:spcPct val="100000"/>
              </a:lnSpc>
              <a:spcBef>
                <a:spcPts val="0"/>
              </a:spcBef>
              <a:defRPr sz="9000" b="1">
                <a:solidFill>
                  <a:srgbClr val="FFFFFF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8000" dirty="0"/>
              <a:t>I</a:t>
            </a:r>
            <a:r>
              <a:rPr lang="it-IT" sz="8000" dirty="0"/>
              <a:t>t’s about extending our Patients’ lives, which is our only goal.</a:t>
            </a:r>
            <a:endParaRPr sz="8000" dirty="0"/>
          </a:p>
        </p:txBody>
      </p:sp>
      <p:sp>
        <p:nvSpPr>
          <p:cNvPr id="230" name="It is two-pronged.">
            <a:extLst>
              <a:ext uri="{FF2B5EF4-FFF2-40B4-BE49-F238E27FC236}">
                <a16:creationId xmlns:a16="http://schemas.microsoft.com/office/drawing/2014/main" xmlns="" id="{0B02E725-F8F4-9763-EFB6-BB91AB66FAF8}"/>
              </a:ext>
            </a:extLst>
          </p:cNvPr>
          <p:cNvSpPr txBox="1"/>
          <p:nvPr/>
        </p:nvSpPr>
        <p:spPr>
          <a:xfrm>
            <a:off x="12140665" y="7708255"/>
            <a:ext cx="102656" cy="1487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449580">
              <a:lnSpc>
                <a:spcPct val="100000"/>
              </a:lnSpc>
              <a:spcBef>
                <a:spcPts val="0"/>
              </a:spcBef>
              <a:defRPr sz="9000" b="1">
                <a:solidFill>
                  <a:srgbClr val="FFFFFF"/>
                </a:solidFill>
                <a:uFill>
                  <a:solidFill>
                    <a:srgbClr val="000000"/>
                  </a:solidFill>
                </a:uFill>
              </a:defRPr>
            </a:lvl1pPr>
          </a:lstStyle>
          <a:p>
            <a:endParaRPr dirty="0"/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xmlns="" id="{A636879B-8B9C-2D9A-A6B4-AA775DD21A93}"/>
              </a:ext>
            </a:extLst>
          </p:cNvPr>
          <p:cNvSpPr txBox="1"/>
          <p:nvPr/>
        </p:nvSpPr>
        <p:spPr>
          <a:xfrm>
            <a:off x="1183105" y="2804160"/>
            <a:ext cx="21915120" cy="230832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ctr"/>
            <a:r>
              <a:rPr lang="it-IT" sz="8000" b="1" i="1" dirty="0">
                <a:solidFill>
                  <a:schemeClr val="tx1"/>
                </a:solidFill>
              </a:rPr>
              <a:t>Prof. Caligiuri’s talk is not about </a:t>
            </a:r>
            <a:br>
              <a:rPr lang="it-IT" sz="8000" b="1" i="1" dirty="0">
                <a:solidFill>
                  <a:schemeClr val="tx1"/>
                </a:solidFill>
              </a:rPr>
            </a:br>
            <a:r>
              <a:rPr lang="it-IT" sz="8000" b="1" i="1" dirty="0">
                <a:solidFill>
                  <a:schemeClr val="tx1"/>
                </a:solidFill>
              </a:rPr>
              <a:t>financial gains. </a:t>
            </a:r>
          </a:p>
        </p:txBody>
      </p:sp>
    </p:spTree>
    <p:extLst>
      <p:ext uri="{BB962C8B-B14F-4D97-AF65-F5344CB8AC3E}">
        <p14:creationId xmlns:p14="http://schemas.microsoft.com/office/powerpoint/2010/main" val="1554011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8" grpId="0" animBg="1" advAuto="0"/>
      <p:bldP spid="229" grpId="0" animBg="1"/>
      <p:bldP spid="230" grpId="0" animBg="1" advAuto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xmlns="" id="{8A11ACCA-C71D-2F54-D242-BF01B85224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122065"/>
            <a:ext cx="24384000" cy="17963571"/>
          </a:xfrm>
          <a:prstGeom prst="rect">
            <a:avLst/>
          </a:prstGeom>
        </p:spPr>
      </p:pic>
      <p:sp>
        <p:nvSpPr>
          <p:cNvPr id="6" name="In fact TAPCA has a vision.">
            <a:extLst>
              <a:ext uri="{FF2B5EF4-FFF2-40B4-BE49-F238E27FC236}">
                <a16:creationId xmlns:a16="http://schemas.microsoft.com/office/drawing/2014/main" xmlns="" id="{7DAC6EB7-D499-A469-A50F-41A1AAD0A2EB}"/>
              </a:ext>
            </a:extLst>
          </p:cNvPr>
          <p:cNvSpPr txBox="1"/>
          <p:nvPr/>
        </p:nvSpPr>
        <p:spPr>
          <a:xfrm>
            <a:off x="1706437" y="1679697"/>
            <a:ext cx="20971125" cy="5661037"/>
          </a:xfrm>
          <a:prstGeom prst="rect">
            <a:avLst/>
          </a:prstGeom>
          <a:ln w="12700">
            <a:miter lim="4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algn="ctr"/>
            <a:r>
              <a:rPr lang="it-IT" sz="5400" b="1" dirty="0">
                <a:solidFill>
                  <a:schemeClr val="bg1"/>
                </a:solidFill>
              </a:rPr>
              <a:t>Second: </a:t>
            </a:r>
            <a:r>
              <a:rPr lang="en-GB" sz="4400" b="1" dirty="0">
                <a:solidFill>
                  <a:schemeClr val="bg1"/>
                </a:solidFill>
              </a:rPr>
              <a:t>although TAPCA firmly upholds </a:t>
            </a:r>
            <a:r>
              <a:rPr lang="en-GB" sz="4400" b="1" dirty="0">
                <a:solidFill>
                  <a:schemeClr val="accent4"/>
                </a:solidFill>
              </a:rPr>
              <a:t>rigorous patient protections and independent oversight</a:t>
            </a:r>
            <a:r>
              <a:rPr lang="en-GB" sz="4400" b="1" dirty="0">
                <a:solidFill>
                  <a:schemeClr val="bg1"/>
                </a:solidFill>
              </a:rPr>
              <a:t> of scientific research, some excessive regulatory constraints do inhibit </a:t>
            </a:r>
            <a:r>
              <a:rPr lang="en-GB" sz="4400" b="1" dirty="0">
                <a:solidFill>
                  <a:schemeClr val="accent4"/>
                </a:solidFill>
              </a:rPr>
              <a:t>data </a:t>
            </a:r>
            <a:r>
              <a:rPr lang="en-GB" sz="4400" b="1" dirty="0" smtClean="0">
                <a:solidFill>
                  <a:schemeClr val="accent4"/>
                </a:solidFill>
              </a:rPr>
              <a:t>flow </a:t>
            </a:r>
            <a:r>
              <a:rPr lang="en-GB" sz="4400" b="1" dirty="0">
                <a:solidFill>
                  <a:schemeClr val="bg1"/>
                </a:solidFill>
              </a:rPr>
              <a:t>in PDAC research and </a:t>
            </a:r>
            <a:r>
              <a:rPr lang="en-GB" sz="4400" b="1" dirty="0">
                <a:solidFill>
                  <a:schemeClr val="accent4"/>
                </a:solidFill>
              </a:rPr>
              <a:t>slow down progress</a:t>
            </a:r>
            <a:r>
              <a:rPr lang="en-GB" sz="4400" b="1" dirty="0">
                <a:solidFill>
                  <a:schemeClr val="bg1"/>
                </a:solidFill>
              </a:rPr>
              <a:t>. </a:t>
            </a:r>
            <a:endParaRPr lang="en-GB" sz="4400" dirty="0">
              <a:solidFill>
                <a:schemeClr val="bg1"/>
              </a:solidFill>
            </a:endParaRPr>
          </a:p>
          <a:p>
            <a:pPr algn="ctr"/>
            <a:r>
              <a:rPr lang="en-GB" sz="4400" b="1" dirty="0">
                <a:solidFill>
                  <a:schemeClr val="bg1"/>
                </a:solidFill>
              </a:rPr>
              <a:t>This works </a:t>
            </a:r>
            <a:r>
              <a:rPr lang="en-GB" sz="4400" b="1" dirty="0">
                <a:solidFill>
                  <a:schemeClr val="accent4"/>
                </a:solidFill>
              </a:rPr>
              <a:t>against the Patients’ best interest</a:t>
            </a:r>
            <a:r>
              <a:rPr lang="en-GB" sz="4400" b="1" dirty="0">
                <a:solidFill>
                  <a:schemeClr val="bg1"/>
                </a:solidFill>
              </a:rPr>
              <a:t>. </a:t>
            </a:r>
            <a:endParaRPr lang="en-GB" sz="4400" dirty="0">
              <a:solidFill>
                <a:schemeClr val="bg1"/>
              </a:solidFill>
            </a:endParaRPr>
          </a:p>
          <a:p>
            <a:pPr algn="ctr"/>
            <a:r>
              <a:rPr lang="en-GB" sz="4400" b="1" dirty="0">
                <a:solidFill>
                  <a:schemeClr val="bg1"/>
                </a:solidFill>
              </a:rPr>
              <a:t>With a deadly disease like pancreatic cancer, unimpeded </a:t>
            </a:r>
            <a:r>
              <a:rPr lang="en-GB" sz="4400" b="1" dirty="0" smtClean="0">
                <a:solidFill>
                  <a:schemeClr val="bg1"/>
                </a:solidFill>
              </a:rPr>
              <a:t>flow </a:t>
            </a:r>
            <a:r>
              <a:rPr lang="en-GB" sz="4400" b="1" dirty="0">
                <a:solidFill>
                  <a:schemeClr val="bg1"/>
                </a:solidFill>
              </a:rPr>
              <a:t>of datasets across transnational sites and easing the burden of regulatory compliance are, literally, </a:t>
            </a:r>
            <a:r>
              <a:rPr lang="en-GB" sz="4400" b="1" dirty="0">
                <a:solidFill>
                  <a:schemeClr val="accent4"/>
                </a:solidFill>
              </a:rPr>
              <a:t>a life-saving necessity</a:t>
            </a:r>
            <a:r>
              <a:rPr lang="en-GB" sz="4400" b="1" dirty="0">
                <a:solidFill>
                  <a:schemeClr val="bg1"/>
                </a:solidFill>
              </a:rPr>
              <a:t>.</a:t>
            </a:r>
            <a:endParaRPr lang="it-IT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98425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8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EC784C17-4EC5-9C6D-A133-B9D3989E28E6}"/>
              </a:ext>
            </a:extLst>
          </p:cNvPr>
          <p:cNvSpPr/>
          <p:nvPr/>
        </p:nvSpPr>
        <p:spPr>
          <a:xfrm>
            <a:off x="-1" y="-1"/>
            <a:ext cx="24384000" cy="13716000"/>
          </a:xfrm>
          <a:prstGeom prst="rect">
            <a:avLst/>
          </a:prstGeom>
          <a:solidFill>
            <a:srgbClr val="000000">
              <a:alpha val="60000"/>
            </a:srgb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3200" b="1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Arial"/>
            </a:endParaRPr>
          </a:p>
        </p:txBody>
      </p:sp>
      <p:sp>
        <p:nvSpPr>
          <p:cNvPr id="5" name="In fact TAPCA has a vision.">
            <a:extLst>
              <a:ext uri="{FF2B5EF4-FFF2-40B4-BE49-F238E27FC236}">
                <a16:creationId xmlns:a16="http://schemas.microsoft.com/office/drawing/2014/main" xmlns="" id="{42E6062C-5FED-CC13-B5D3-872732665F98}"/>
              </a:ext>
            </a:extLst>
          </p:cNvPr>
          <p:cNvSpPr txBox="1"/>
          <p:nvPr/>
        </p:nvSpPr>
        <p:spPr>
          <a:xfrm>
            <a:off x="1706437" y="5767957"/>
            <a:ext cx="20971125" cy="2180084"/>
          </a:xfrm>
          <a:prstGeom prst="rect">
            <a:avLst/>
          </a:prstGeom>
          <a:ln w="12700">
            <a:miter lim="4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algn="ctr"/>
            <a:r>
              <a:rPr lang="it-IT" sz="5400" b="1" dirty="0">
                <a:solidFill>
                  <a:schemeClr val="bg1"/>
                </a:solidFill>
              </a:rPr>
              <a:t>Third: </a:t>
            </a:r>
            <a:r>
              <a:rPr lang="en-GB" dirty="0">
                <a:solidFill>
                  <a:schemeClr val="bg1"/>
                </a:solidFill>
              </a:rPr>
              <a:t>how many potentially valuable</a:t>
            </a:r>
            <a:r>
              <a:rPr lang="en-GB" b="1" dirty="0">
                <a:solidFill>
                  <a:schemeClr val="bg1"/>
                </a:solidFill>
              </a:rPr>
              <a:t> yet currently untapped resources exist</a:t>
            </a:r>
            <a:r>
              <a:rPr lang="en-GB" dirty="0">
                <a:solidFill>
                  <a:schemeClr val="bg1"/>
                </a:solidFill>
              </a:rPr>
              <a:t> that could substantially strengthen the PDAC ecosystem? At present, </a:t>
            </a:r>
            <a:r>
              <a:rPr lang="en-GB" b="1" dirty="0">
                <a:solidFill>
                  <a:schemeClr val="bg1"/>
                </a:solidFill>
              </a:rPr>
              <a:t>this remains unknown</a:t>
            </a:r>
            <a:r>
              <a:rPr lang="en-GB" dirty="0">
                <a:solidFill>
                  <a:schemeClr val="bg1"/>
                </a:solidFill>
              </a:rPr>
              <a:t>. </a:t>
            </a:r>
            <a:endParaRPr lang="it-IT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58266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Change -AdobeStock_239533485.jpeg" descr="Change -AdobeStock_239533485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9578" y="-1485733"/>
            <a:ext cx="24483156" cy="15218714"/>
          </a:xfrm>
          <a:prstGeom prst="rect">
            <a:avLst/>
          </a:prstGeom>
          <a:ln w="12700">
            <a:miter lim="400000"/>
          </a:ln>
        </p:spPr>
      </p:pic>
      <p:pic>
        <p:nvPicPr>
          <p:cNvPr id="224" name="Immagine" descr="Immagin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55233" y="5347877"/>
            <a:ext cx="7422934" cy="3020245"/>
          </a:xfrm>
          <a:prstGeom prst="rect">
            <a:avLst/>
          </a:prstGeom>
          <a:ln w="12700">
            <a:miter lim="400000"/>
          </a:ln>
        </p:spPr>
      </p:pic>
      <p:sp>
        <p:nvSpPr>
          <p:cNvPr id="225" name="wants to tackle that,"/>
          <p:cNvSpPr txBox="1"/>
          <p:nvPr/>
        </p:nvSpPr>
        <p:spPr>
          <a:xfrm>
            <a:off x="9353896" y="7906771"/>
            <a:ext cx="11891076" cy="11336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449580">
              <a:lnSpc>
                <a:spcPct val="100000"/>
              </a:lnSpc>
              <a:spcBef>
                <a:spcPts val="0"/>
              </a:spcBef>
              <a:defRPr sz="7600" b="1">
                <a:uFill>
                  <a:solidFill>
                    <a:srgbClr val="000000"/>
                  </a:solidFill>
                </a:uFill>
              </a:defRPr>
            </a:lvl1pPr>
          </a:lstStyle>
          <a:p>
            <a:r>
              <a:rPr sz="6700" dirty="0"/>
              <a:t>wants to tackle </a:t>
            </a:r>
            <a:r>
              <a:rPr lang="it-IT" sz="6700" dirty="0" err="1"/>
              <a:t>these</a:t>
            </a:r>
            <a:r>
              <a:rPr lang="it-IT" sz="6700" dirty="0"/>
              <a:t> </a:t>
            </a:r>
            <a:r>
              <a:rPr lang="it-IT" sz="6700" dirty="0" err="1"/>
              <a:t>issues</a:t>
            </a:r>
            <a:r>
              <a:rPr sz="6700" dirty="0"/>
              <a:t>,</a:t>
            </a:r>
          </a:p>
        </p:txBody>
      </p:sp>
      <p:sp>
        <p:nvSpPr>
          <p:cNvPr id="226" name="systemically."/>
          <p:cNvSpPr txBox="1"/>
          <p:nvPr/>
        </p:nvSpPr>
        <p:spPr>
          <a:xfrm>
            <a:off x="11272676" y="8956815"/>
            <a:ext cx="8053512" cy="15201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449580">
              <a:lnSpc>
                <a:spcPct val="100000"/>
              </a:lnSpc>
              <a:spcBef>
                <a:spcPts val="0"/>
              </a:spcBef>
              <a:defRPr sz="10100" b="1" i="1">
                <a:solidFill>
                  <a:srgbClr val="575693"/>
                </a:solidFill>
                <a:uFill>
                  <a:solidFill>
                    <a:srgbClr val="000000"/>
                  </a:solidFill>
                </a:uFill>
              </a:defRPr>
            </a:lvl1pPr>
          </a:lstStyle>
          <a:p>
            <a:r>
              <a:rPr dirty="0"/>
              <a:t>systemically.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"/>
                            </p:stCondLst>
                            <p:childTnLst>
                              <p:par>
                                <p:cTn id="9" presetID="10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"/>
                            </p:stCondLst>
                            <p:childTnLst>
                              <p:par>
                                <p:cTn id="13" presetID="10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3" grpId="1" animBg="1" advAuto="0"/>
      <p:bldP spid="224" grpId="2" animBg="1" advAuto="0"/>
      <p:bldP spid="225" grpId="3" animBg="1" advAuto="0"/>
      <p:bldP spid="226" grpId="4" animBg="1" advAuto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" name="Immagine" descr="Immagin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2254988"/>
            <a:ext cx="24384001" cy="11461011"/>
          </a:xfrm>
          <a:prstGeom prst="rect">
            <a:avLst/>
          </a:prstGeom>
          <a:ln w="12700">
            <a:miter lim="400000"/>
          </a:ln>
        </p:spPr>
      </p:pic>
      <p:sp>
        <p:nvSpPr>
          <p:cNvPr id="229" name="In fact TAPCA has a vision."/>
          <p:cNvSpPr txBox="1"/>
          <p:nvPr/>
        </p:nvSpPr>
        <p:spPr>
          <a:xfrm>
            <a:off x="4487174" y="6226695"/>
            <a:ext cx="15409652" cy="16319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ctr" defTabSz="449580">
              <a:lnSpc>
                <a:spcPct val="100000"/>
              </a:lnSpc>
              <a:spcBef>
                <a:spcPts val="0"/>
              </a:spcBef>
              <a:defRPr sz="9000" b="1">
                <a:solidFill>
                  <a:srgbClr val="FFFFFF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dirty="0"/>
              <a:t>In fact TAPCA has a </a:t>
            </a:r>
            <a:r>
              <a:rPr sz="10700" i="1" dirty="0"/>
              <a:t>vision</a:t>
            </a:r>
            <a:r>
              <a:rPr dirty="0"/>
              <a:t>.</a:t>
            </a:r>
          </a:p>
        </p:txBody>
      </p:sp>
      <p:sp>
        <p:nvSpPr>
          <p:cNvPr id="230" name="It is two-pronged."/>
          <p:cNvSpPr txBox="1"/>
          <p:nvPr/>
        </p:nvSpPr>
        <p:spPr>
          <a:xfrm>
            <a:off x="12140665" y="7708255"/>
            <a:ext cx="102656" cy="1487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449580">
              <a:lnSpc>
                <a:spcPct val="100000"/>
              </a:lnSpc>
              <a:spcBef>
                <a:spcPts val="0"/>
              </a:spcBef>
              <a:defRPr sz="9000" b="1">
                <a:solidFill>
                  <a:srgbClr val="FFFFFF"/>
                </a:solidFill>
                <a:uFill>
                  <a:solidFill>
                    <a:srgbClr val="000000"/>
                  </a:solidFill>
                </a:uFill>
              </a:defRPr>
            </a:lvl1pPr>
          </a:lstStyle>
          <a:p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00"/>
                            </p:stCondLst>
                            <p:childTnLst>
                              <p:par>
                                <p:cTn id="15" presetID="53" presetClass="entr" presetSubtype="1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8" grpId="1" animBg="1" advAuto="0"/>
      <p:bldP spid="229" grpId="0" animBg="1"/>
      <p:bldP spid="230" grpId="3" animBg="1" advAuto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" name="240_F_206622454_YoVy8lUNFKGnI6RMaW1NXtIXg6iUrq6F.remini-enhanced.jpg" descr="240_F_206622454_YoVy8lUNFKGnI6RMaW1NXtIXg6iUrq6F.remini-enhanc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2044" y="-41028"/>
            <a:ext cx="24476044" cy="13757028"/>
          </a:xfrm>
          <a:prstGeom prst="rect">
            <a:avLst/>
          </a:prstGeom>
          <a:ln w="12700">
            <a:miter lim="400000"/>
          </a:ln>
        </p:spPr>
      </p:pic>
      <p:sp>
        <p:nvSpPr>
          <p:cNvPr id="236" name="TAPCA’s strategy is to become the prime choice for Life Science &amp; Healthcare Investors as PDAC will dramatically climb the incidence ladder."/>
          <p:cNvSpPr txBox="1"/>
          <p:nvPr/>
        </p:nvSpPr>
        <p:spPr>
          <a:xfrm>
            <a:off x="2933075" y="1631475"/>
            <a:ext cx="18044337" cy="9008364"/>
          </a:xfrm>
          <a:prstGeom prst="rect">
            <a:avLst/>
          </a:prstGeom>
          <a:ln w="12700">
            <a:miter lim="400000"/>
          </a:ln>
          <a:effectLst>
            <a:outerShdw blurRad="50800" dist="91933" dir="3600000" rotWithShape="0">
              <a:srgbClr val="000000"/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 algn="ctr" defTabSz="449580">
              <a:lnSpc>
                <a:spcPct val="110000"/>
              </a:lnSpc>
              <a:spcBef>
                <a:spcPts val="0"/>
              </a:spcBef>
              <a:defRPr sz="9000" b="1">
                <a:solidFill>
                  <a:srgbClr val="FFFFFF"/>
                </a:solidFill>
                <a:uFill>
                  <a:solidFill>
                    <a:srgbClr val="FF0000"/>
                  </a:solidFill>
                </a:uFill>
              </a:defRPr>
            </a:lvl1pPr>
          </a:lstStyle>
          <a:p>
            <a:r>
              <a:rPr lang="it-IT" sz="7600" dirty="0" err="1"/>
              <a:t>TAPCA's</a:t>
            </a:r>
            <a:r>
              <a:rPr lang="it-IT" sz="7600" dirty="0"/>
              <a:t> strategy </a:t>
            </a:r>
            <a:r>
              <a:rPr lang="it-IT" sz="7600" dirty="0" err="1"/>
              <a:t>is</a:t>
            </a:r>
            <a:r>
              <a:rPr lang="it-IT" sz="7600" dirty="0"/>
              <a:t> to </a:t>
            </a:r>
            <a:r>
              <a:rPr lang="it-IT" sz="7600" dirty="0" err="1"/>
              <a:t>become</a:t>
            </a:r>
            <a:r>
              <a:rPr lang="it-IT" sz="7600" dirty="0"/>
              <a:t> the prime </a:t>
            </a:r>
            <a:r>
              <a:rPr lang="it-IT" sz="7600" dirty="0" err="1"/>
              <a:t>choice</a:t>
            </a:r>
            <a:r>
              <a:rPr lang="it-IT" sz="7600" dirty="0"/>
              <a:t> for Life Science &amp; Healthcare </a:t>
            </a:r>
            <a:r>
              <a:rPr lang="it-IT" sz="7600" dirty="0" err="1"/>
              <a:t>Investors</a:t>
            </a:r>
            <a:r>
              <a:rPr lang="it-IT" sz="7600" dirty="0"/>
              <a:t> </a:t>
            </a:r>
            <a:r>
              <a:rPr lang="it-IT" sz="7600" dirty="0" err="1"/>
              <a:t>as</a:t>
            </a:r>
            <a:r>
              <a:rPr lang="it-IT" sz="7600" dirty="0"/>
              <a:t> PDAC </a:t>
            </a:r>
            <a:r>
              <a:rPr lang="it-IT" sz="7600" dirty="0" err="1"/>
              <a:t>will</a:t>
            </a:r>
            <a:r>
              <a:rPr lang="it-IT" sz="7600" dirty="0"/>
              <a:t> </a:t>
            </a:r>
            <a:r>
              <a:rPr lang="it-IT" sz="7600" dirty="0" err="1"/>
              <a:t>dramatically</a:t>
            </a:r>
            <a:r>
              <a:rPr lang="it-IT" sz="7600" dirty="0"/>
              <a:t> climb the </a:t>
            </a:r>
            <a:r>
              <a:rPr lang="it-IT" sz="7600" dirty="0" err="1"/>
              <a:t>incidence</a:t>
            </a:r>
            <a:r>
              <a:rPr lang="it-IT" sz="7600" dirty="0"/>
              <a:t> </a:t>
            </a:r>
            <a:r>
              <a:rPr lang="it-IT" sz="7600" dirty="0" err="1"/>
              <a:t>ladder</a:t>
            </a:r>
            <a:r>
              <a:rPr lang="it-IT" sz="7600" dirty="0"/>
              <a:t>.</a:t>
            </a:r>
          </a:p>
          <a:p>
            <a:endParaRPr lang="it-IT" sz="7600" dirty="0"/>
          </a:p>
          <a:p>
            <a:r>
              <a:rPr lang="it-IT" sz="7600" dirty="0" err="1"/>
              <a:t>Again</a:t>
            </a:r>
            <a:r>
              <a:rPr lang="it-IT" sz="7600" dirty="0"/>
              <a:t>: for </a:t>
            </a:r>
            <a:r>
              <a:rPr lang="it-IT" sz="7600" dirty="0" err="1"/>
              <a:t>our</a:t>
            </a:r>
            <a:r>
              <a:rPr lang="it-IT" sz="7600" dirty="0"/>
              <a:t> </a:t>
            </a:r>
            <a:r>
              <a:rPr lang="it-IT" sz="7600" dirty="0" err="1"/>
              <a:t>patients</a:t>
            </a:r>
            <a:r>
              <a:rPr lang="it-IT" sz="7600" dirty="0"/>
              <a:t>’ </a:t>
            </a:r>
            <a:r>
              <a:rPr lang="it-IT" sz="7600" dirty="0" err="1"/>
              <a:t>sake</a:t>
            </a:r>
            <a:r>
              <a:rPr lang="it-IT" sz="7600" dirty="0"/>
              <a:t>.</a:t>
            </a:r>
          </a:p>
        </p:txBody>
      </p:sp>
      <p:sp>
        <p:nvSpPr>
          <p:cNvPr id="237" name="vision phase one"/>
          <p:cNvSpPr txBox="1"/>
          <p:nvPr/>
        </p:nvSpPr>
        <p:spPr>
          <a:xfrm>
            <a:off x="12140672" y="1256693"/>
            <a:ext cx="102656" cy="1210588"/>
          </a:xfrm>
          <a:prstGeom prst="rect">
            <a:avLst/>
          </a:prstGeom>
          <a:ln w="12700">
            <a:miter lim="400000"/>
          </a:ln>
          <a:effectLst>
            <a:outerShdw blurRad="50800" dist="91933" dir="3600000" rotWithShape="0">
              <a:srgbClr val="000000"/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ctr" defTabSz="449580">
              <a:lnSpc>
                <a:spcPct val="80000"/>
              </a:lnSpc>
              <a:spcBef>
                <a:spcPts val="0"/>
              </a:spcBef>
              <a:defRPr sz="9000" b="1">
                <a:solidFill>
                  <a:srgbClr val="FFFFFF"/>
                </a:solidFill>
                <a:uFill>
                  <a:solidFill>
                    <a:srgbClr val="000000"/>
                  </a:solidFill>
                </a:uFill>
              </a:defRPr>
            </a:pPr>
            <a:endParaRPr dirty="0"/>
          </a:p>
        </p:txBody>
      </p:sp>
      <p:sp>
        <p:nvSpPr>
          <p:cNvPr id="238" name="- more below -"/>
          <p:cNvSpPr txBox="1"/>
          <p:nvPr/>
        </p:nvSpPr>
        <p:spPr>
          <a:xfrm>
            <a:off x="10100082" y="12213640"/>
            <a:ext cx="4183838" cy="8258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ctr" defTabSz="449580">
              <a:lnSpc>
                <a:spcPct val="100000"/>
              </a:lnSpc>
              <a:spcBef>
                <a:spcPts val="0"/>
              </a:spcBef>
              <a:defRPr sz="4000">
                <a:solidFill>
                  <a:srgbClr val="FFFFFF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lang="it-IT" sz="4700" dirty="0"/>
              <a:t>- </a:t>
            </a:r>
            <a:r>
              <a:rPr lang="it-IT" sz="4700" b="1" dirty="0"/>
              <a:t>more </a:t>
            </a:r>
            <a:r>
              <a:rPr lang="it-IT" sz="4700" b="1" dirty="0" err="1"/>
              <a:t>below</a:t>
            </a:r>
            <a:r>
              <a:rPr lang="it-IT" sz="4700" b="1" dirty="0"/>
              <a:t> -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"/>
                            </p:stCondLst>
                            <p:childTnLst>
                              <p:par>
                                <p:cTn id="9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"/>
                            </p:stCondLst>
                            <p:childTnLst>
                              <p:par>
                                <p:cTn id="13" presetID="53" presetClass="entr" presetSubtype="1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"/>
                            </p:stCondLst>
                            <p:childTnLst>
                              <p:par>
                                <p:cTn id="19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" grpId="1" animBg="1" advAuto="0"/>
      <p:bldP spid="236" grpId="3" animBg="1" advAuto="0"/>
      <p:bldP spid="237" grpId="2" animBg="1" advAuto="0"/>
      <p:bldP spid="238" grpId="4" animBg="1" advAuto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All reputable International Health Organizations prognosticate PDAC…"/>
          <p:cNvSpPr txBox="1"/>
          <p:nvPr/>
        </p:nvSpPr>
        <p:spPr>
          <a:xfrm>
            <a:off x="1168399" y="1059754"/>
            <a:ext cx="21948619" cy="320267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algn="ctr" defTabSz="449580">
              <a:lnSpc>
                <a:spcPct val="110000"/>
              </a:lnSpc>
              <a:defRPr sz="5100" b="1">
                <a:uFill>
                  <a:solidFill>
                    <a:srgbClr val="000000"/>
                  </a:solidFill>
                </a:uFill>
              </a:defRPr>
            </a:pPr>
            <a:r>
              <a:rPr sz="5100" dirty="0"/>
              <a:t>All reputable International Health Organizations prognosticate PDAC</a:t>
            </a:r>
            <a:r>
              <a:rPr lang="it-IT" sz="5100" dirty="0"/>
              <a:t> </a:t>
            </a:r>
            <a:r>
              <a:rPr sz="5100" dirty="0"/>
              <a:t>to become the second leading cause of cancer death by 2030.</a:t>
            </a:r>
            <a:endParaRPr lang="it-IT" sz="5100" dirty="0"/>
          </a:p>
          <a:p>
            <a:pPr algn="ctr" defTabSz="449580">
              <a:lnSpc>
                <a:spcPct val="110000"/>
              </a:lnSpc>
              <a:defRPr sz="5100" b="1">
                <a:uFill>
                  <a:solidFill>
                    <a:srgbClr val="000000"/>
                  </a:solidFill>
                </a:uFill>
              </a:defRPr>
            </a:pPr>
            <a:r>
              <a:rPr lang="en-GB" sz="5100" dirty="0">
                <a:solidFill>
                  <a:srgbClr val="575693"/>
                </a:solidFill>
              </a:rPr>
              <a:t>Public appeals </a:t>
            </a:r>
            <a:r>
              <a:rPr sz="5100" dirty="0">
                <a:solidFill>
                  <a:srgbClr val="575693"/>
                </a:solidFill>
              </a:rPr>
              <a:t>for treatments will intensify much further.</a:t>
            </a:r>
          </a:p>
        </p:txBody>
      </p:sp>
      <p:pic>
        <p:nvPicPr>
          <p:cNvPr id="255" name="world-health-organization.svg" descr="world-health-organization.sv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5489" y="4552247"/>
            <a:ext cx="4611510" cy="4611510"/>
          </a:xfrm>
          <a:prstGeom prst="rect">
            <a:avLst/>
          </a:prstGeom>
          <a:ln w="12700">
            <a:miter lim="400000"/>
          </a:ln>
        </p:spPr>
      </p:pic>
      <p:pic>
        <p:nvPicPr>
          <p:cNvPr id="256" name="download 04.06.16.jpg" descr="download 04.06.1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1721" y="5717517"/>
            <a:ext cx="6518210" cy="2420042"/>
          </a:xfrm>
          <a:prstGeom prst="rect">
            <a:avLst/>
          </a:prstGeom>
          <a:ln w="12700">
            <a:miter lim="400000"/>
          </a:ln>
        </p:spPr>
      </p:pic>
      <p:pic>
        <p:nvPicPr>
          <p:cNvPr id="257" name="Screenshot_20230910_170942-1024x558 tagliato.jpg" descr="Screenshot_20230910_170942-1024x558 tagliat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04653" y="5699574"/>
            <a:ext cx="8312366" cy="2455928"/>
          </a:xfrm>
          <a:prstGeom prst="rect">
            <a:avLst/>
          </a:prstGeom>
          <a:ln w="12700">
            <a:miter lim="400000"/>
          </a:ln>
        </p:spPr>
      </p:pic>
      <p:pic>
        <p:nvPicPr>
          <p:cNvPr id="258" name="United_States_Centers_for_Disease_Control_and_Prevention_logo.svg" descr="United_States_Centers_for_Disease_Control_and_Prevention_logo.sv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41381" y="9051431"/>
            <a:ext cx="5049210" cy="3597058"/>
          </a:xfrm>
          <a:prstGeom prst="rect">
            <a:avLst/>
          </a:prstGeom>
          <a:ln w="12700">
            <a:miter lim="400000"/>
          </a:ln>
        </p:spPr>
      </p:pic>
      <p:pic>
        <p:nvPicPr>
          <p:cNvPr id="259" name="EU-Funding-c.png" descr="EU-Funding-c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922666" y="9032410"/>
            <a:ext cx="3635096" cy="363509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"/>
                            </p:stCondLst>
                            <p:childTnLst>
                              <p:par>
                                <p:cTn id="13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"/>
                            </p:stCondLst>
                            <p:childTnLst>
                              <p:par>
                                <p:cTn id="17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"/>
                            </p:stCondLst>
                            <p:childTnLst>
                              <p:par>
                                <p:cTn id="21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"/>
                            </p:stCondLst>
                            <p:childTnLst>
                              <p:par>
                                <p:cTn id="25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4" grpId="0" animBg="1" advAuto="0"/>
      <p:bldP spid="255" grpId="0" animBg="1" advAuto="0"/>
      <p:bldP spid="256" grpId="0" animBg="1" advAuto="0"/>
      <p:bldP spid="257" grpId="0" animBg="1" advAuto="0"/>
      <p:bldP spid="258" grpId="0" animBg="1" advAuto="0"/>
      <p:bldP spid="259" grpId="0" animBg="1" advAuto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Immagine" descr="Immagine"/>
          <p:cNvPicPr>
            <a:picLocks noChangeAspect="1"/>
          </p:cNvPicPr>
          <p:nvPr/>
        </p:nvPicPr>
        <p:blipFill>
          <a:blip r:embed="rId2">
            <a:alphaModFix amt="85000"/>
          </a:blip>
          <a:stretch>
            <a:fillRect/>
          </a:stretch>
        </p:blipFill>
        <p:spPr>
          <a:xfrm>
            <a:off x="0" y="10260292"/>
            <a:ext cx="24384000" cy="3455708"/>
          </a:xfrm>
          <a:prstGeom prst="rect">
            <a:avLst/>
          </a:prstGeom>
          <a:ln w="12700">
            <a:miter lim="400000"/>
          </a:ln>
        </p:spPr>
      </p:pic>
      <p:pic>
        <p:nvPicPr>
          <p:cNvPr id="2" name="download-3.png" descr="download-3.png">
            <a:extLst>
              <a:ext uri="{FF2B5EF4-FFF2-40B4-BE49-F238E27FC236}">
                <a16:creationId xmlns:a16="http://schemas.microsoft.com/office/drawing/2014/main" xmlns="" id="{9B9B5128-C0AD-9499-80A4-1CE21FFD71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5259" y="5486665"/>
            <a:ext cx="2442194" cy="1228826"/>
          </a:xfrm>
          <a:prstGeom prst="rect">
            <a:avLst/>
          </a:prstGeom>
          <a:ln w="12700">
            <a:miter lim="400000"/>
          </a:ln>
        </p:spPr>
      </p:pic>
      <p:pic>
        <p:nvPicPr>
          <p:cNvPr id="3" name="download-2.png" descr="download-2.png">
            <a:extLst>
              <a:ext uri="{FF2B5EF4-FFF2-40B4-BE49-F238E27FC236}">
                <a16:creationId xmlns:a16="http://schemas.microsoft.com/office/drawing/2014/main" xmlns="" id="{F15CA20B-444A-DF70-E956-84E05A1212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40778" y="5535700"/>
            <a:ext cx="1955300" cy="1234930"/>
          </a:xfrm>
          <a:prstGeom prst="rect">
            <a:avLst/>
          </a:prstGeom>
          <a:ln w="12700">
            <a:miter lim="400000"/>
          </a:ln>
        </p:spPr>
      </p:pic>
      <p:pic>
        <p:nvPicPr>
          <p:cNvPr id="4" name="download-3.jpg" descr="download-3.jpg">
            <a:extLst>
              <a:ext uri="{FF2B5EF4-FFF2-40B4-BE49-F238E27FC236}">
                <a16:creationId xmlns:a16="http://schemas.microsoft.com/office/drawing/2014/main" xmlns="" id="{A172A09B-CEF5-9596-3CD3-2BB8BC303AB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882141" y="5511636"/>
            <a:ext cx="2295354" cy="1218449"/>
          </a:xfrm>
          <a:prstGeom prst="rect">
            <a:avLst/>
          </a:prstGeom>
          <a:ln w="12700">
            <a:miter lim="400000"/>
          </a:ln>
        </p:spPr>
      </p:pic>
      <p:pic>
        <p:nvPicPr>
          <p:cNvPr id="5" name="download-2.jpg" descr="download-2.jpg">
            <a:extLst>
              <a:ext uri="{FF2B5EF4-FFF2-40B4-BE49-F238E27FC236}">
                <a16:creationId xmlns:a16="http://schemas.microsoft.com/office/drawing/2014/main" xmlns="" id="{2A1237DC-E72D-8067-03A5-7076894712CE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10445" t="16130" r="10445" b="16130"/>
          <a:stretch>
            <a:fillRect/>
          </a:stretch>
        </p:blipFill>
        <p:spPr>
          <a:xfrm>
            <a:off x="19558067" y="5475162"/>
            <a:ext cx="2902718" cy="1095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6" name="download.jpg" descr="download.jpg">
            <a:extLst>
              <a:ext uri="{FF2B5EF4-FFF2-40B4-BE49-F238E27FC236}">
                <a16:creationId xmlns:a16="http://schemas.microsoft.com/office/drawing/2014/main" xmlns="" id="{699C30B4-C93B-0E3F-9DC9-C06CDE35A72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68152" y="7258716"/>
            <a:ext cx="2183088" cy="2183088"/>
          </a:xfrm>
          <a:prstGeom prst="rect">
            <a:avLst/>
          </a:prstGeom>
          <a:ln w="12700">
            <a:miter lim="400000"/>
          </a:ln>
        </p:spPr>
      </p:pic>
      <p:pic>
        <p:nvPicPr>
          <p:cNvPr id="7" name="download.png" descr="download.png">
            <a:extLst>
              <a:ext uri="{FF2B5EF4-FFF2-40B4-BE49-F238E27FC236}">
                <a16:creationId xmlns:a16="http://schemas.microsoft.com/office/drawing/2014/main" xmlns="" id="{991A2D1D-AE8E-3246-6AD9-4A56F66596BA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10765" t="21330" r="7341" b="15010"/>
          <a:stretch>
            <a:fillRect/>
          </a:stretch>
        </p:blipFill>
        <p:spPr>
          <a:xfrm>
            <a:off x="7762307" y="7943002"/>
            <a:ext cx="2902802" cy="816688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download-1.png" descr="download-1.png">
            <a:extLst>
              <a:ext uri="{FF2B5EF4-FFF2-40B4-BE49-F238E27FC236}">
                <a16:creationId xmlns:a16="http://schemas.microsoft.com/office/drawing/2014/main" xmlns="" id="{7D0873F8-B292-8EC4-4227-6087CCDE7FE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157353" y="7538142"/>
            <a:ext cx="3332858" cy="1843004"/>
          </a:xfrm>
          <a:prstGeom prst="rect">
            <a:avLst/>
          </a:prstGeom>
          <a:ln w="12700">
            <a:miter lim="400000"/>
          </a:ln>
        </p:spPr>
      </p:pic>
      <p:pic>
        <p:nvPicPr>
          <p:cNvPr id="9" name="download-1.jpg" descr="download-1.jpg">
            <a:extLst>
              <a:ext uri="{FF2B5EF4-FFF2-40B4-BE49-F238E27FC236}">
                <a16:creationId xmlns:a16="http://schemas.microsoft.com/office/drawing/2014/main" xmlns="" id="{C84FE3AB-4DEE-389B-26F4-E945F2CE8B5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9781605" y="7869675"/>
            <a:ext cx="2442194" cy="1284122"/>
          </a:xfrm>
          <a:prstGeom prst="rect">
            <a:avLst/>
          </a:prstGeom>
          <a:ln w="12700">
            <a:miter lim="400000"/>
          </a:ln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xmlns="" id="{CB193138-F337-3E8C-9C22-5CFE97704DE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1620" y="10107700"/>
            <a:ext cx="2635832" cy="732238"/>
          </a:xfrm>
          <a:prstGeom prst="rect">
            <a:avLst/>
          </a:prstGeom>
        </p:spPr>
      </p:pic>
      <p:pic>
        <p:nvPicPr>
          <p:cNvPr id="13" name="Immagine 12">
            <a:extLst>
              <a:ext uri="{FF2B5EF4-FFF2-40B4-BE49-F238E27FC236}">
                <a16:creationId xmlns:a16="http://schemas.microsoft.com/office/drawing/2014/main" xmlns="" id="{86171B55-8E04-1810-A7C1-9E8179B9F6B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2306" y="10083637"/>
            <a:ext cx="2902800" cy="842959"/>
          </a:xfrm>
          <a:prstGeom prst="rect">
            <a:avLst/>
          </a:prstGeom>
        </p:spPr>
      </p:pic>
      <p:pic>
        <p:nvPicPr>
          <p:cNvPr id="15" name="Immagine 14">
            <a:extLst>
              <a:ext uri="{FF2B5EF4-FFF2-40B4-BE49-F238E27FC236}">
                <a16:creationId xmlns:a16="http://schemas.microsoft.com/office/drawing/2014/main" xmlns="" id="{67D92AEE-E0B1-EFFE-7499-4600973063F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97054" y="10083637"/>
            <a:ext cx="2654967" cy="866274"/>
          </a:xfrm>
          <a:prstGeom prst="rect">
            <a:avLst/>
          </a:prstGeom>
        </p:spPr>
      </p:pic>
      <p:pic>
        <p:nvPicPr>
          <p:cNvPr id="17" name="Immagine 16">
            <a:extLst>
              <a:ext uri="{FF2B5EF4-FFF2-40B4-BE49-F238E27FC236}">
                <a16:creationId xmlns:a16="http://schemas.microsoft.com/office/drawing/2014/main" xmlns="" id="{2AF7B017-3156-B0B6-552C-F8516308BE6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3442" y="10119631"/>
            <a:ext cx="2188216" cy="841622"/>
          </a:xfrm>
          <a:prstGeom prst="rect">
            <a:avLst/>
          </a:prstGeom>
        </p:spPr>
      </p:pic>
      <p:pic>
        <p:nvPicPr>
          <p:cNvPr id="19" name="Immagine 18">
            <a:extLst>
              <a:ext uri="{FF2B5EF4-FFF2-40B4-BE49-F238E27FC236}">
                <a16:creationId xmlns:a16="http://schemas.microsoft.com/office/drawing/2014/main" xmlns="" id="{CE228AC2-9BBA-76FC-37EE-C7D9749D50F0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8043" y="11618363"/>
            <a:ext cx="2896748" cy="991905"/>
          </a:xfrm>
          <a:prstGeom prst="rect">
            <a:avLst/>
          </a:prstGeom>
        </p:spPr>
      </p:pic>
      <p:pic>
        <p:nvPicPr>
          <p:cNvPr id="21" name="Immagine 20">
            <a:extLst>
              <a:ext uri="{FF2B5EF4-FFF2-40B4-BE49-F238E27FC236}">
                <a16:creationId xmlns:a16="http://schemas.microsoft.com/office/drawing/2014/main" xmlns="" id="{3473BF87-6994-FCAC-66C6-C31593E2FE0D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97054" y="11742645"/>
            <a:ext cx="3136231" cy="7954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5D8BCD30-57A3-6AEC-A666-EE656D48F2D8}"/>
              </a:ext>
            </a:extLst>
          </p:cNvPr>
          <p:cNvSpPr txBox="1"/>
          <p:nvPr/>
        </p:nvSpPr>
        <p:spPr>
          <a:xfrm>
            <a:off x="1256567" y="452867"/>
            <a:ext cx="22501790" cy="34786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defTabSz="449580">
              <a:lnSpc>
                <a:spcPct val="110000"/>
              </a:lnSpc>
              <a:defRPr sz="5100" b="1">
                <a:uFill>
                  <a:solidFill>
                    <a:srgbClr val="000000"/>
                  </a:solidFill>
                </a:uFill>
              </a:defRPr>
            </a:pPr>
            <a:r>
              <a:rPr lang="en-GB" sz="5100" dirty="0"/>
              <a:t>Consensus among all major</a:t>
            </a:r>
            <a:r>
              <a:rPr lang="en-GB" sz="5100" dirty="0">
                <a:solidFill>
                  <a:srgbClr val="575693"/>
                </a:solidFill>
              </a:rPr>
              <a:t> Investment</a:t>
            </a:r>
            <a:r>
              <a:rPr lang="en-GB" sz="5100" dirty="0"/>
              <a:t> </a:t>
            </a:r>
            <a:r>
              <a:rPr lang="en-GB" sz="5100" dirty="0">
                <a:solidFill>
                  <a:srgbClr val="575693"/>
                </a:solidFill>
              </a:rPr>
              <a:t>Consultancies </a:t>
            </a:r>
            <a:r>
              <a:rPr lang="en-GB" sz="5100" dirty="0"/>
              <a:t>is that the </a:t>
            </a:r>
            <a:r>
              <a:rPr lang="en-GB" sz="5100" dirty="0">
                <a:solidFill>
                  <a:srgbClr val="575693"/>
                </a:solidFill>
              </a:rPr>
              <a:t>Global Pancreatic Cancer Market Size</a:t>
            </a:r>
            <a:r>
              <a:rPr lang="en-GB" sz="5100" dirty="0"/>
              <a:t> will grow at an impressive </a:t>
            </a:r>
            <a:r>
              <a:rPr lang="en-GB" sz="5100" dirty="0">
                <a:solidFill>
                  <a:srgbClr val="575693"/>
                </a:solidFill>
              </a:rPr>
              <a:t>CAGR</a:t>
            </a:r>
            <a:r>
              <a:rPr lang="en-GB" sz="5100" dirty="0"/>
              <a:t> (Compound Annual Growth Rate) of between </a:t>
            </a:r>
            <a:r>
              <a:rPr lang="en-GB" sz="5100" dirty="0">
                <a:solidFill>
                  <a:srgbClr val="575693"/>
                </a:solidFill>
              </a:rPr>
              <a:t>13 and 15% </a:t>
            </a:r>
            <a:r>
              <a:rPr lang="en-GB" sz="5100" dirty="0"/>
              <a:t>and above, reaching revenues estimated at, or beyond, </a:t>
            </a:r>
            <a:r>
              <a:rPr lang="en-GB" sz="5100" dirty="0">
                <a:solidFill>
                  <a:srgbClr val="575693"/>
                </a:solidFill>
              </a:rPr>
              <a:t>US$ 10 billions </a:t>
            </a:r>
            <a:r>
              <a:rPr lang="en-GB" sz="5100" dirty="0"/>
              <a:t>by 2036.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fill="hold" grpId="0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"/>
                            </p:stCondLst>
                            <p:childTnLst>
                              <p:par>
                                <p:cTn id="12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"/>
                            </p:stCondLst>
                            <p:childTnLst>
                              <p:par>
                                <p:cTn id="16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"/>
                            </p:stCondLst>
                            <p:childTnLst>
                              <p:par>
                                <p:cTn id="20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"/>
                            </p:stCondLst>
                            <p:childTnLst>
                              <p:par>
                                <p:cTn id="24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5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50"/>
                            </p:stCondLst>
                            <p:childTnLst>
                              <p:par>
                                <p:cTn id="28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9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"/>
                            </p:stCondLst>
                            <p:childTnLst>
                              <p:par>
                                <p:cTn id="32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3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50"/>
                            </p:stCondLst>
                            <p:childTnLst>
                              <p:par>
                                <p:cTn id="36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7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5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65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95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2" grpId="0" animBg="1" advAuto="0"/>
      <p:bldP spid="2" grpId="0" animBg="1" advAuto="0"/>
      <p:bldP spid="3" grpId="0" animBg="1" advAuto="0"/>
      <p:bldP spid="4" grpId="0" animBg="1" advAuto="0"/>
      <p:bldP spid="5" grpId="0" animBg="1" advAuto="0"/>
      <p:bldP spid="6" grpId="0" animBg="1" advAuto="0"/>
      <p:bldP spid="7" grpId="0" animBg="1" advAuto="0"/>
      <p:bldP spid="8" grpId="0" animBg="1" advAuto="0"/>
      <p:bldP spid="9" grpId="0" animBg="1" advAuto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magine" descr="Immagine">
            <a:extLst>
              <a:ext uri="{FF2B5EF4-FFF2-40B4-BE49-F238E27FC236}">
                <a16:creationId xmlns:a16="http://schemas.microsoft.com/office/drawing/2014/main" xmlns="" id="{ADEA637D-3A7A-83FE-ABEB-BBCE1DC7CFE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85000"/>
          </a:blip>
          <a:stretch>
            <a:fillRect/>
          </a:stretch>
        </p:blipFill>
        <p:spPr>
          <a:xfrm>
            <a:off x="-1" y="2254989"/>
            <a:ext cx="24384001" cy="11461011"/>
          </a:xfrm>
          <a:prstGeom prst="rect">
            <a:avLst/>
          </a:prstGeom>
          <a:ln w="12700">
            <a:miter lim="400000"/>
          </a:ln>
        </p:spPr>
      </p:pic>
      <p:sp>
        <p:nvSpPr>
          <p:cNvPr id="4" name="bridges the United States and Europe to form the world’s largest ‘power grid’ of translational research and surgery dedicated to fighting pancreatic cancers.">
            <a:extLst>
              <a:ext uri="{FF2B5EF4-FFF2-40B4-BE49-F238E27FC236}">
                <a16:creationId xmlns:a16="http://schemas.microsoft.com/office/drawing/2014/main" xmlns="" id="{E2EAEDE8-A849-3DDE-DF72-868FBA308954}"/>
              </a:ext>
            </a:extLst>
          </p:cNvPr>
          <p:cNvSpPr txBox="1"/>
          <p:nvPr/>
        </p:nvSpPr>
        <p:spPr>
          <a:xfrm>
            <a:off x="1257300" y="1020110"/>
            <a:ext cx="22456140" cy="671792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 algn="ctr" defTabSz="449580">
              <a:lnSpc>
                <a:spcPct val="100000"/>
              </a:lnSpc>
              <a:spcBef>
                <a:spcPts val="0"/>
              </a:spcBef>
              <a:defRPr sz="5000" b="1">
                <a:solidFill>
                  <a:srgbClr val="FFFFFF"/>
                </a:solidFill>
                <a:uFill>
                  <a:solidFill>
                    <a:srgbClr val="000000"/>
                  </a:solidFill>
                </a:uFill>
              </a:defRPr>
            </a:lvl1pPr>
          </a:lstStyle>
          <a:p>
            <a:pPr algn="l"/>
            <a:r>
              <a:rPr lang="it-IT" sz="4400" dirty="0" err="1">
                <a:solidFill>
                  <a:schemeClr val="tx1"/>
                </a:solidFill>
              </a:rPr>
              <a:t>Comparison</a:t>
            </a:r>
            <a:r>
              <a:rPr lang="it-IT" sz="4400" dirty="0">
                <a:solidFill>
                  <a:schemeClr val="tx1"/>
                </a:solidFill>
              </a:rPr>
              <a:t> with </a:t>
            </a:r>
            <a:r>
              <a:rPr lang="it-IT" sz="4400" dirty="0" err="1">
                <a:solidFill>
                  <a:schemeClr val="tx1"/>
                </a:solidFill>
              </a:rPr>
              <a:t>Other</a:t>
            </a:r>
            <a:r>
              <a:rPr lang="it-IT" sz="4400" dirty="0">
                <a:solidFill>
                  <a:schemeClr val="tx1"/>
                </a:solidFill>
              </a:rPr>
              <a:t> Cancer Markets</a:t>
            </a:r>
          </a:p>
          <a:p>
            <a:pPr algn="l"/>
            <a:endParaRPr lang="it-IT" sz="3600" b="0" dirty="0">
              <a:solidFill>
                <a:schemeClr val="tx1"/>
              </a:solidFill>
            </a:endParaRPr>
          </a:p>
          <a:p>
            <a:pPr marL="457200" indent="-457200" algn="l">
              <a:lnSpc>
                <a:spcPts val="5300"/>
              </a:lnSpc>
              <a:buFont typeface="+mj-lt"/>
              <a:buAutoNum type="arabicPeriod"/>
            </a:pPr>
            <a:r>
              <a:rPr lang="it-IT" sz="4000" dirty="0" err="1">
                <a:solidFill>
                  <a:schemeClr val="tx1"/>
                </a:solidFill>
              </a:rPr>
              <a:t>Lung</a:t>
            </a:r>
            <a:r>
              <a:rPr lang="it-IT" sz="4000" dirty="0">
                <a:solidFill>
                  <a:schemeClr val="tx1"/>
                </a:solidFill>
              </a:rPr>
              <a:t> Cancer Market: </a:t>
            </a:r>
            <a:r>
              <a:rPr lang="it-IT" sz="4000" b="0" dirty="0">
                <a:solidFill>
                  <a:schemeClr val="tx1"/>
                </a:solidFill>
              </a:rPr>
              <a:t>The </a:t>
            </a:r>
            <a:r>
              <a:rPr lang="it-IT" sz="4000" b="0" dirty="0" err="1">
                <a:solidFill>
                  <a:schemeClr val="tx1"/>
                </a:solidFill>
              </a:rPr>
              <a:t>lung</a:t>
            </a:r>
            <a:r>
              <a:rPr lang="it-IT" sz="4000" b="0" dirty="0">
                <a:solidFill>
                  <a:schemeClr val="tx1"/>
                </a:solidFill>
              </a:rPr>
              <a:t> </a:t>
            </a:r>
            <a:r>
              <a:rPr lang="it-IT" sz="4000" b="0" dirty="0" err="1">
                <a:solidFill>
                  <a:schemeClr val="tx1"/>
                </a:solidFill>
              </a:rPr>
              <a:t>cancer</a:t>
            </a:r>
            <a:r>
              <a:rPr lang="it-IT" sz="4000" b="0" dirty="0">
                <a:solidFill>
                  <a:schemeClr val="tx1"/>
                </a:solidFill>
              </a:rPr>
              <a:t> treatment market </a:t>
            </a:r>
            <a:r>
              <a:rPr lang="it-IT" sz="4000" b="0" dirty="0" err="1">
                <a:solidFill>
                  <a:schemeClr val="tx1"/>
                </a:solidFill>
              </a:rPr>
              <a:t>is</a:t>
            </a:r>
            <a:r>
              <a:rPr lang="it-IT" sz="4000" b="0" dirty="0">
                <a:solidFill>
                  <a:schemeClr val="tx1"/>
                </a:solidFill>
              </a:rPr>
              <a:t> </a:t>
            </a:r>
            <a:r>
              <a:rPr lang="it-IT" sz="4000" b="0" dirty="0" err="1">
                <a:solidFill>
                  <a:schemeClr val="tx1"/>
                </a:solidFill>
              </a:rPr>
              <a:t>expected</a:t>
            </a:r>
            <a:r>
              <a:rPr lang="it-IT" sz="4000" b="0" dirty="0">
                <a:solidFill>
                  <a:schemeClr val="tx1"/>
                </a:solidFill>
              </a:rPr>
              <a:t> to </a:t>
            </a:r>
            <a:r>
              <a:rPr lang="it-IT" sz="4000" b="0" dirty="0" err="1">
                <a:solidFill>
                  <a:schemeClr val="tx1"/>
                </a:solidFill>
              </a:rPr>
              <a:t>grow</a:t>
            </a:r>
            <a:r>
              <a:rPr lang="it-IT" sz="4000" b="0" dirty="0">
                <a:solidFill>
                  <a:schemeClr val="tx1"/>
                </a:solidFill>
              </a:rPr>
              <a:t> </a:t>
            </a:r>
            <a:r>
              <a:rPr lang="it-IT" sz="4000" b="0" dirty="0" err="1">
                <a:solidFill>
                  <a:schemeClr val="tx1"/>
                </a:solidFill>
              </a:rPr>
              <a:t>at</a:t>
            </a:r>
            <a:r>
              <a:rPr lang="it-IT" sz="4000" b="0" dirty="0">
                <a:solidFill>
                  <a:schemeClr val="tx1"/>
                </a:solidFill>
              </a:rPr>
              <a:t> a </a:t>
            </a:r>
            <a:r>
              <a:rPr lang="it-IT" sz="4000" dirty="0">
                <a:solidFill>
                  <a:srgbClr val="FF0000"/>
                </a:solidFill>
              </a:rPr>
              <a:t>CAGR of </a:t>
            </a:r>
            <a:r>
              <a:rPr lang="it-IT" sz="4000" dirty="0" err="1">
                <a:solidFill>
                  <a:srgbClr val="FF0000"/>
                </a:solidFill>
              </a:rPr>
              <a:t>around</a:t>
            </a:r>
            <a:r>
              <a:rPr lang="it-IT" sz="4000" dirty="0">
                <a:solidFill>
                  <a:srgbClr val="FF0000"/>
                </a:solidFill>
              </a:rPr>
              <a:t> 9%</a:t>
            </a:r>
            <a:r>
              <a:rPr lang="it-IT" sz="4000" b="0" dirty="0">
                <a:solidFill>
                  <a:srgbClr val="FF0000"/>
                </a:solidFill>
              </a:rPr>
              <a:t>	</a:t>
            </a:r>
            <a:r>
              <a:rPr lang="it-IT" sz="4000" dirty="0">
                <a:solidFill>
                  <a:srgbClr val="FF0000"/>
                </a:solidFill>
              </a:rPr>
              <a:t> to 10%</a:t>
            </a:r>
            <a:r>
              <a:rPr lang="it-IT" sz="4000" b="0" dirty="0">
                <a:solidFill>
                  <a:srgbClr val="FF0000"/>
                </a:solidFill>
              </a:rPr>
              <a:t> </a:t>
            </a:r>
            <a:r>
              <a:rPr lang="it-IT" sz="4000" b="0" dirty="0">
                <a:solidFill>
                  <a:schemeClr val="tx1"/>
                </a:solidFill>
              </a:rPr>
              <a:t>over the </a:t>
            </a:r>
            <a:r>
              <a:rPr lang="it-IT" sz="4000" b="0" dirty="0" err="1">
                <a:solidFill>
                  <a:schemeClr val="tx1"/>
                </a:solidFill>
              </a:rPr>
              <a:t>next</a:t>
            </a:r>
            <a:r>
              <a:rPr lang="it-IT" sz="4000" b="0" dirty="0">
                <a:solidFill>
                  <a:schemeClr val="tx1"/>
                </a:solidFill>
              </a:rPr>
              <a:t> </a:t>
            </a:r>
            <a:r>
              <a:rPr lang="it-IT" sz="4000" b="0" dirty="0" err="1">
                <a:solidFill>
                  <a:schemeClr val="tx1"/>
                </a:solidFill>
              </a:rPr>
              <a:t>few</a:t>
            </a:r>
            <a:r>
              <a:rPr lang="it-IT" sz="4000" b="0" dirty="0">
                <a:solidFill>
                  <a:schemeClr val="tx1"/>
                </a:solidFill>
              </a:rPr>
              <a:t> </a:t>
            </a:r>
            <a:r>
              <a:rPr lang="it-IT" sz="4000" b="0" dirty="0" err="1">
                <a:solidFill>
                  <a:schemeClr val="tx1"/>
                </a:solidFill>
              </a:rPr>
              <a:t>years</a:t>
            </a:r>
            <a:r>
              <a:rPr lang="it-IT" sz="4000" b="0" dirty="0">
                <a:solidFill>
                  <a:schemeClr val="tx1"/>
                </a:solidFill>
              </a:rPr>
              <a:t>, </a:t>
            </a:r>
            <a:r>
              <a:rPr lang="it-IT" sz="4000" b="0" dirty="0" err="1">
                <a:solidFill>
                  <a:schemeClr val="tx1"/>
                </a:solidFill>
              </a:rPr>
              <a:t>which</a:t>
            </a:r>
            <a:r>
              <a:rPr lang="it-IT" sz="4000" b="0" dirty="0">
                <a:solidFill>
                  <a:schemeClr val="tx1"/>
                </a:solidFill>
              </a:rPr>
              <a:t> </a:t>
            </a:r>
            <a:r>
              <a:rPr lang="it-IT" sz="4000" b="0" dirty="0" err="1">
                <a:solidFill>
                  <a:schemeClr val="tx1"/>
                </a:solidFill>
              </a:rPr>
              <a:t>is</a:t>
            </a:r>
            <a:r>
              <a:rPr lang="it-IT" sz="4000" b="0" dirty="0">
                <a:solidFill>
                  <a:schemeClr val="tx1"/>
                </a:solidFill>
              </a:rPr>
              <a:t> </a:t>
            </a:r>
            <a:r>
              <a:rPr lang="it-IT" sz="4000" b="0" dirty="0" err="1">
                <a:solidFill>
                  <a:schemeClr val="tx1"/>
                </a:solidFill>
              </a:rPr>
              <a:t>lower</a:t>
            </a:r>
            <a:r>
              <a:rPr lang="it-IT" sz="4000" b="0" dirty="0">
                <a:solidFill>
                  <a:schemeClr val="tx1"/>
                </a:solidFill>
              </a:rPr>
              <a:t> </a:t>
            </a:r>
            <a:r>
              <a:rPr lang="it-IT" sz="4000" b="0" dirty="0" err="1">
                <a:solidFill>
                  <a:schemeClr val="tx1"/>
                </a:solidFill>
              </a:rPr>
              <a:t>than</a:t>
            </a:r>
            <a:r>
              <a:rPr lang="it-IT" sz="4000" b="0" dirty="0">
                <a:solidFill>
                  <a:schemeClr val="tx1"/>
                </a:solidFill>
              </a:rPr>
              <a:t> </a:t>
            </a:r>
            <a:r>
              <a:rPr lang="it-IT" sz="4000" b="0" dirty="0" err="1">
                <a:solidFill>
                  <a:schemeClr val="tx1"/>
                </a:solidFill>
              </a:rPr>
              <a:t>that</a:t>
            </a:r>
            <a:r>
              <a:rPr lang="it-IT" sz="4000" b="0" dirty="0">
                <a:solidFill>
                  <a:schemeClr val="tx1"/>
                </a:solidFill>
              </a:rPr>
              <a:t> of </a:t>
            </a:r>
            <a:r>
              <a:rPr lang="it-IT" sz="4000" b="0" dirty="0" err="1">
                <a:solidFill>
                  <a:schemeClr val="tx1"/>
                </a:solidFill>
              </a:rPr>
              <a:t>pancreatic</a:t>
            </a:r>
            <a:r>
              <a:rPr lang="it-IT" sz="4000" b="0" dirty="0">
                <a:solidFill>
                  <a:schemeClr val="tx1"/>
                </a:solidFill>
              </a:rPr>
              <a:t> </a:t>
            </a:r>
            <a:r>
              <a:rPr lang="it-IT" sz="4000" b="0" dirty="0" err="1">
                <a:solidFill>
                  <a:schemeClr val="tx1"/>
                </a:solidFill>
              </a:rPr>
              <a:t>cancer</a:t>
            </a:r>
            <a:r>
              <a:rPr lang="it-IT" sz="4000" b="0" dirty="0">
                <a:solidFill>
                  <a:schemeClr val="tx1"/>
                </a:solidFill>
              </a:rPr>
              <a:t>.</a:t>
            </a:r>
          </a:p>
          <a:p>
            <a:pPr marL="457200" indent="-457200" algn="l">
              <a:lnSpc>
                <a:spcPts val="5300"/>
              </a:lnSpc>
              <a:buFont typeface="+mj-lt"/>
              <a:buAutoNum type="arabicPeriod"/>
            </a:pPr>
            <a:r>
              <a:rPr lang="it-IT" sz="4000" dirty="0" err="1">
                <a:solidFill>
                  <a:schemeClr val="tx1"/>
                </a:solidFill>
              </a:rPr>
              <a:t>Breast</a:t>
            </a:r>
            <a:r>
              <a:rPr lang="it-IT" sz="4000" dirty="0">
                <a:solidFill>
                  <a:schemeClr val="tx1"/>
                </a:solidFill>
              </a:rPr>
              <a:t> Cancer Market: </a:t>
            </a:r>
            <a:r>
              <a:rPr lang="it-IT" sz="4000" b="0" dirty="0">
                <a:solidFill>
                  <a:schemeClr val="tx1"/>
                </a:solidFill>
              </a:rPr>
              <a:t>The </a:t>
            </a:r>
            <a:r>
              <a:rPr lang="it-IT" sz="4000" b="0" dirty="0" err="1">
                <a:solidFill>
                  <a:schemeClr val="tx1"/>
                </a:solidFill>
              </a:rPr>
              <a:t>breast</a:t>
            </a:r>
            <a:r>
              <a:rPr lang="it-IT" sz="4000" b="0" dirty="0">
                <a:solidFill>
                  <a:schemeClr val="tx1"/>
                </a:solidFill>
              </a:rPr>
              <a:t> </a:t>
            </a:r>
            <a:r>
              <a:rPr lang="it-IT" sz="4000" b="0" dirty="0" err="1">
                <a:solidFill>
                  <a:schemeClr val="tx1"/>
                </a:solidFill>
              </a:rPr>
              <a:t>cancer</a:t>
            </a:r>
            <a:r>
              <a:rPr lang="it-IT" sz="4000" b="0" dirty="0">
                <a:solidFill>
                  <a:schemeClr val="tx1"/>
                </a:solidFill>
              </a:rPr>
              <a:t> treatment market </a:t>
            </a:r>
            <a:r>
              <a:rPr lang="it-IT" sz="4000" b="0" dirty="0" err="1">
                <a:solidFill>
                  <a:schemeClr val="tx1"/>
                </a:solidFill>
              </a:rPr>
              <a:t>often</a:t>
            </a:r>
            <a:r>
              <a:rPr lang="it-IT" sz="4000" b="0" dirty="0">
                <a:solidFill>
                  <a:schemeClr val="tx1"/>
                </a:solidFill>
              </a:rPr>
              <a:t> </a:t>
            </a:r>
            <a:r>
              <a:rPr lang="it-IT" sz="4000" b="0" dirty="0" err="1">
                <a:solidFill>
                  <a:schemeClr val="tx1"/>
                </a:solidFill>
              </a:rPr>
              <a:t>exhibits</a:t>
            </a:r>
            <a:r>
              <a:rPr lang="it-IT" sz="4000" b="0" dirty="0">
                <a:solidFill>
                  <a:schemeClr val="tx1"/>
                </a:solidFill>
              </a:rPr>
              <a:t> a </a:t>
            </a:r>
            <a:r>
              <a:rPr lang="it-IT" sz="4000" dirty="0">
                <a:solidFill>
                  <a:srgbClr val="FF0000"/>
                </a:solidFill>
              </a:rPr>
              <a:t>CAGR of </a:t>
            </a:r>
            <a:r>
              <a:rPr lang="it-IT" sz="4000" dirty="0" err="1">
                <a:solidFill>
                  <a:srgbClr val="FF0000"/>
                </a:solidFill>
              </a:rPr>
              <a:t>about</a:t>
            </a:r>
            <a:r>
              <a:rPr lang="it-IT" sz="4000" dirty="0">
                <a:solidFill>
                  <a:srgbClr val="FF0000"/>
                </a:solidFill>
              </a:rPr>
              <a:t> 7% to 8%</a:t>
            </a:r>
            <a:r>
              <a:rPr lang="it-IT" sz="4000" b="0" dirty="0">
                <a:solidFill>
                  <a:schemeClr val="tx1"/>
                </a:solidFill>
              </a:rPr>
              <a:t>, </a:t>
            </a:r>
            <a:r>
              <a:rPr lang="it-IT" sz="4000" b="0" dirty="0" err="1">
                <a:solidFill>
                  <a:schemeClr val="tx1"/>
                </a:solidFill>
              </a:rPr>
              <a:t>which</a:t>
            </a:r>
            <a:r>
              <a:rPr lang="it-IT" sz="4000" b="0" dirty="0">
                <a:solidFill>
                  <a:schemeClr val="tx1"/>
                </a:solidFill>
              </a:rPr>
              <a:t> </a:t>
            </a:r>
            <a:r>
              <a:rPr lang="it-IT" sz="4000" b="0" dirty="0" err="1">
                <a:solidFill>
                  <a:schemeClr val="tx1"/>
                </a:solidFill>
              </a:rPr>
              <a:t>also</a:t>
            </a:r>
            <a:r>
              <a:rPr lang="it-IT" sz="4000" b="0" dirty="0">
                <a:solidFill>
                  <a:schemeClr val="tx1"/>
                </a:solidFill>
              </a:rPr>
              <a:t> </a:t>
            </a:r>
            <a:r>
              <a:rPr lang="it-IT" sz="4000" b="0" dirty="0" err="1">
                <a:solidFill>
                  <a:schemeClr val="tx1"/>
                </a:solidFill>
              </a:rPr>
              <a:t>falls</a:t>
            </a:r>
            <a:r>
              <a:rPr lang="it-IT" sz="4000" b="0" dirty="0">
                <a:solidFill>
                  <a:schemeClr val="tx1"/>
                </a:solidFill>
              </a:rPr>
              <a:t> short </a:t>
            </a:r>
            <a:r>
              <a:rPr lang="it-IT" sz="4000" b="0" dirty="0" err="1">
                <a:solidFill>
                  <a:schemeClr val="tx1"/>
                </a:solidFill>
              </a:rPr>
              <a:t>compared</a:t>
            </a:r>
            <a:r>
              <a:rPr lang="it-IT" sz="4000" b="0" dirty="0">
                <a:solidFill>
                  <a:schemeClr val="tx1"/>
                </a:solidFill>
              </a:rPr>
              <a:t> to the </a:t>
            </a:r>
            <a:r>
              <a:rPr lang="it-IT" sz="4000" b="0" dirty="0" err="1">
                <a:solidFill>
                  <a:schemeClr val="tx1"/>
                </a:solidFill>
              </a:rPr>
              <a:t>pancreatic</a:t>
            </a:r>
            <a:r>
              <a:rPr lang="it-IT" sz="4000" b="0" dirty="0">
                <a:solidFill>
                  <a:schemeClr val="tx1"/>
                </a:solidFill>
              </a:rPr>
              <a:t> </a:t>
            </a:r>
            <a:r>
              <a:rPr lang="it-IT" sz="4000" b="0" dirty="0" err="1">
                <a:solidFill>
                  <a:schemeClr val="tx1"/>
                </a:solidFill>
              </a:rPr>
              <a:t>cancer</a:t>
            </a:r>
            <a:r>
              <a:rPr lang="it-IT" sz="4000" b="0" dirty="0">
                <a:solidFill>
                  <a:schemeClr val="tx1"/>
                </a:solidFill>
              </a:rPr>
              <a:t> </a:t>
            </a:r>
            <a:r>
              <a:rPr lang="it-IT" sz="4000" b="0" dirty="0" err="1">
                <a:solidFill>
                  <a:schemeClr val="tx1"/>
                </a:solidFill>
              </a:rPr>
              <a:t>market's</a:t>
            </a:r>
            <a:r>
              <a:rPr lang="it-IT" sz="4000" b="0" dirty="0">
                <a:solidFill>
                  <a:schemeClr val="tx1"/>
                </a:solidFill>
              </a:rPr>
              <a:t> </a:t>
            </a:r>
            <a:r>
              <a:rPr lang="it-IT" sz="4000" b="0" dirty="0" err="1">
                <a:solidFill>
                  <a:schemeClr val="tx1"/>
                </a:solidFill>
              </a:rPr>
              <a:t>growth</a:t>
            </a:r>
            <a:r>
              <a:rPr lang="it-IT" sz="4000" b="0" dirty="0">
                <a:solidFill>
                  <a:schemeClr val="tx1"/>
                </a:solidFill>
              </a:rPr>
              <a:t> rate.</a:t>
            </a:r>
          </a:p>
          <a:p>
            <a:pPr marL="457200" indent="-457200" algn="l">
              <a:lnSpc>
                <a:spcPts val="5300"/>
              </a:lnSpc>
              <a:buFont typeface="+mj-lt"/>
              <a:buAutoNum type="arabicPeriod"/>
            </a:pPr>
            <a:r>
              <a:rPr lang="it-IT" sz="4000" dirty="0" err="1">
                <a:solidFill>
                  <a:schemeClr val="tx1"/>
                </a:solidFill>
              </a:rPr>
              <a:t>Colorectal</a:t>
            </a:r>
            <a:r>
              <a:rPr lang="it-IT" sz="4000" dirty="0">
                <a:solidFill>
                  <a:schemeClr val="tx1"/>
                </a:solidFill>
              </a:rPr>
              <a:t> Cancer Market: </a:t>
            </a:r>
            <a:r>
              <a:rPr lang="it-IT" sz="4000" b="0" dirty="0" err="1">
                <a:solidFill>
                  <a:schemeClr val="tx1"/>
                </a:solidFill>
              </a:rPr>
              <a:t>This</a:t>
            </a:r>
            <a:r>
              <a:rPr lang="it-IT" sz="4000" b="0" dirty="0">
                <a:solidFill>
                  <a:schemeClr val="tx1"/>
                </a:solidFill>
              </a:rPr>
              <a:t> market </a:t>
            </a:r>
            <a:r>
              <a:rPr lang="it-IT" sz="4000" b="0" dirty="0" err="1">
                <a:solidFill>
                  <a:schemeClr val="tx1"/>
                </a:solidFill>
              </a:rPr>
              <a:t>is</a:t>
            </a:r>
            <a:r>
              <a:rPr lang="it-IT" sz="4000" b="0" dirty="0">
                <a:solidFill>
                  <a:schemeClr val="tx1"/>
                </a:solidFill>
              </a:rPr>
              <a:t> </a:t>
            </a:r>
            <a:r>
              <a:rPr lang="it-IT" sz="4000" b="0" dirty="0" err="1">
                <a:solidFill>
                  <a:schemeClr val="tx1"/>
                </a:solidFill>
              </a:rPr>
              <a:t>projected</a:t>
            </a:r>
            <a:r>
              <a:rPr lang="it-IT" sz="4000" b="0" dirty="0">
                <a:solidFill>
                  <a:schemeClr val="tx1"/>
                </a:solidFill>
              </a:rPr>
              <a:t> to </a:t>
            </a:r>
            <a:r>
              <a:rPr lang="it-IT" sz="4000" b="0" dirty="0" err="1">
                <a:solidFill>
                  <a:schemeClr val="tx1"/>
                </a:solidFill>
              </a:rPr>
              <a:t>have</a:t>
            </a:r>
            <a:r>
              <a:rPr lang="it-IT" sz="4000" b="0" dirty="0">
                <a:solidFill>
                  <a:schemeClr val="tx1"/>
                </a:solidFill>
              </a:rPr>
              <a:t> a </a:t>
            </a:r>
            <a:r>
              <a:rPr lang="it-IT" sz="4000" dirty="0">
                <a:solidFill>
                  <a:srgbClr val="FF0000"/>
                </a:solidFill>
              </a:rPr>
              <a:t>CAGR of </a:t>
            </a:r>
            <a:r>
              <a:rPr lang="it-IT" sz="4000" dirty="0" err="1">
                <a:solidFill>
                  <a:srgbClr val="FF0000"/>
                </a:solidFill>
              </a:rPr>
              <a:t>approximately</a:t>
            </a:r>
            <a:r>
              <a:rPr lang="it-IT" sz="4000" dirty="0">
                <a:solidFill>
                  <a:srgbClr val="FF0000"/>
                </a:solidFill>
              </a:rPr>
              <a:t> 8%</a:t>
            </a:r>
            <a:r>
              <a:rPr lang="it-IT" sz="4000" b="0" dirty="0">
                <a:solidFill>
                  <a:schemeClr val="tx1"/>
                </a:solidFill>
              </a:rPr>
              <a:t>,</a:t>
            </a:r>
            <a:r>
              <a:rPr lang="it-IT" sz="4000" dirty="0">
                <a:solidFill>
                  <a:srgbClr val="575693"/>
                </a:solidFill>
              </a:rPr>
              <a:t> </a:t>
            </a:r>
            <a:r>
              <a:rPr lang="it-IT" sz="4000" b="0" dirty="0" err="1">
                <a:solidFill>
                  <a:schemeClr val="tx1"/>
                </a:solidFill>
              </a:rPr>
              <a:t>again</a:t>
            </a:r>
            <a:r>
              <a:rPr lang="it-IT" sz="4000" b="0" dirty="0">
                <a:solidFill>
                  <a:schemeClr val="tx1"/>
                </a:solidFill>
              </a:rPr>
              <a:t> </a:t>
            </a:r>
            <a:r>
              <a:rPr lang="it-IT" sz="4000" b="0" dirty="0" err="1">
                <a:solidFill>
                  <a:schemeClr val="tx1"/>
                </a:solidFill>
              </a:rPr>
              <a:t>indicating</a:t>
            </a:r>
            <a:r>
              <a:rPr lang="it-IT" sz="4000" b="0" dirty="0">
                <a:solidFill>
                  <a:schemeClr val="tx1"/>
                </a:solidFill>
              </a:rPr>
              <a:t> </a:t>
            </a:r>
            <a:r>
              <a:rPr lang="it-IT" sz="4000" b="0" dirty="0" err="1">
                <a:solidFill>
                  <a:schemeClr val="tx1"/>
                </a:solidFill>
              </a:rPr>
              <a:t>slower</a:t>
            </a:r>
            <a:r>
              <a:rPr lang="it-IT" sz="4000" b="0" dirty="0">
                <a:solidFill>
                  <a:schemeClr val="tx1"/>
                </a:solidFill>
              </a:rPr>
              <a:t> </a:t>
            </a:r>
            <a:r>
              <a:rPr lang="it-IT" sz="4000" b="0" dirty="0" err="1">
                <a:solidFill>
                  <a:schemeClr val="tx1"/>
                </a:solidFill>
              </a:rPr>
              <a:t>growth</a:t>
            </a:r>
            <a:r>
              <a:rPr lang="it-IT" sz="4000" b="0" dirty="0">
                <a:solidFill>
                  <a:schemeClr val="tx1"/>
                </a:solidFill>
              </a:rPr>
              <a:t> relative to </a:t>
            </a:r>
            <a:r>
              <a:rPr lang="it-IT" sz="4000" b="0" dirty="0" err="1">
                <a:solidFill>
                  <a:schemeClr val="tx1"/>
                </a:solidFill>
              </a:rPr>
              <a:t>pancreatic</a:t>
            </a:r>
            <a:r>
              <a:rPr lang="it-IT" sz="4000" b="0" dirty="0">
                <a:solidFill>
                  <a:schemeClr val="tx1"/>
                </a:solidFill>
              </a:rPr>
              <a:t> </a:t>
            </a:r>
            <a:r>
              <a:rPr lang="it-IT" sz="4000" b="0" dirty="0" err="1">
                <a:solidFill>
                  <a:schemeClr val="tx1"/>
                </a:solidFill>
              </a:rPr>
              <a:t>cancer</a:t>
            </a:r>
            <a:r>
              <a:rPr lang="it-IT" sz="4000" b="0" dirty="0">
                <a:solidFill>
                  <a:schemeClr val="tx1"/>
                </a:solidFill>
              </a:rPr>
              <a:t>.</a:t>
            </a:r>
          </a:p>
          <a:p>
            <a:pPr marL="457200" indent="-457200" algn="l">
              <a:lnSpc>
                <a:spcPts val="5300"/>
              </a:lnSpc>
              <a:buFont typeface="+mj-lt"/>
              <a:buAutoNum type="arabicPeriod"/>
            </a:pPr>
            <a:r>
              <a:rPr lang="it-IT" sz="4000" dirty="0">
                <a:solidFill>
                  <a:schemeClr val="tx1"/>
                </a:solidFill>
              </a:rPr>
              <a:t>Prostate Cancer Market: </a:t>
            </a:r>
            <a:r>
              <a:rPr lang="it-IT" sz="4000" b="0" dirty="0">
                <a:solidFill>
                  <a:schemeClr val="tx1"/>
                </a:solidFill>
              </a:rPr>
              <a:t>The prostate </a:t>
            </a:r>
            <a:r>
              <a:rPr lang="it-IT" sz="4000" b="0" dirty="0" err="1">
                <a:solidFill>
                  <a:schemeClr val="tx1"/>
                </a:solidFill>
              </a:rPr>
              <a:t>cancer</a:t>
            </a:r>
            <a:r>
              <a:rPr lang="it-IT" sz="4000" b="0" dirty="0">
                <a:solidFill>
                  <a:schemeClr val="tx1"/>
                </a:solidFill>
              </a:rPr>
              <a:t> treatment market </a:t>
            </a:r>
            <a:r>
              <a:rPr lang="it-IT" sz="4000" b="0" dirty="0" err="1">
                <a:solidFill>
                  <a:schemeClr val="tx1"/>
                </a:solidFill>
              </a:rPr>
              <a:t>typically</a:t>
            </a:r>
            <a:r>
              <a:rPr lang="it-IT" sz="4000" b="0" dirty="0">
                <a:solidFill>
                  <a:schemeClr val="tx1"/>
                </a:solidFill>
              </a:rPr>
              <a:t> </a:t>
            </a:r>
            <a:r>
              <a:rPr lang="it-IT" sz="4000" b="0" dirty="0" err="1">
                <a:solidFill>
                  <a:schemeClr val="tx1"/>
                </a:solidFill>
              </a:rPr>
              <a:t>sees</a:t>
            </a:r>
            <a:r>
              <a:rPr lang="it-IT" sz="4000" b="0" dirty="0">
                <a:solidFill>
                  <a:schemeClr val="tx1"/>
                </a:solidFill>
              </a:rPr>
              <a:t> a </a:t>
            </a:r>
            <a:r>
              <a:rPr lang="it-IT" sz="4000" dirty="0">
                <a:solidFill>
                  <a:srgbClr val="FF0000"/>
                </a:solidFill>
              </a:rPr>
              <a:t>CAGR of </a:t>
            </a:r>
            <a:r>
              <a:rPr lang="it-IT" sz="4000" dirty="0" err="1">
                <a:solidFill>
                  <a:srgbClr val="FF0000"/>
                </a:solidFill>
              </a:rPr>
              <a:t>about</a:t>
            </a:r>
            <a:r>
              <a:rPr lang="it-IT" sz="4000" dirty="0">
                <a:solidFill>
                  <a:srgbClr val="FF0000"/>
                </a:solidFill>
              </a:rPr>
              <a:t> 6% to 8%</a:t>
            </a:r>
            <a:r>
              <a:rPr lang="it-IT" sz="4000" b="0" dirty="0">
                <a:solidFill>
                  <a:schemeClr val="tx1"/>
                </a:solidFill>
              </a:rPr>
              <a:t>,</a:t>
            </a:r>
            <a:r>
              <a:rPr lang="it-IT" sz="4000" b="0" dirty="0">
                <a:solidFill>
                  <a:srgbClr val="FF0000"/>
                </a:solidFill>
              </a:rPr>
              <a:t> </a:t>
            </a:r>
            <a:r>
              <a:rPr lang="it-IT" sz="4000" b="0" dirty="0" err="1">
                <a:solidFill>
                  <a:schemeClr val="tx1"/>
                </a:solidFill>
              </a:rPr>
              <a:t>which</a:t>
            </a:r>
            <a:r>
              <a:rPr lang="it-IT" sz="4000" b="0" dirty="0">
                <a:solidFill>
                  <a:schemeClr val="tx1"/>
                </a:solidFill>
              </a:rPr>
              <a:t> </a:t>
            </a:r>
            <a:r>
              <a:rPr lang="it-IT" sz="4000" b="0" dirty="0" err="1">
                <a:solidFill>
                  <a:schemeClr val="tx1"/>
                </a:solidFill>
              </a:rPr>
              <a:t>is</a:t>
            </a:r>
            <a:r>
              <a:rPr lang="it-IT" sz="4000" b="0" dirty="0">
                <a:solidFill>
                  <a:schemeClr val="tx1"/>
                </a:solidFill>
              </a:rPr>
              <a:t> </a:t>
            </a:r>
            <a:r>
              <a:rPr lang="it-IT" sz="4000" b="0" dirty="0" err="1">
                <a:solidFill>
                  <a:schemeClr val="tx1"/>
                </a:solidFill>
              </a:rPr>
              <a:t>significantly</a:t>
            </a:r>
            <a:r>
              <a:rPr lang="it-IT" sz="4000" b="0" dirty="0">
                <a:solidFill>
                  <a:schemeClr val="tx1"/>
                </a:solidFill>
              </a:rPr>
              <a:t> </a:t>
            </a:r>
            <a:r>
              <a:rPr lang="it-IT" sz="4000" b="0" dirty="0" err="1">
                <a:solidFill>
                  <a:schemeClr val="tx1"/>
                </a:solidFill>
              </a:rPr>
              <a:t>lower</a:t>
            </a:r>
            <a:r>
              <a:rPr lang="it-IT" sz="4000" b="0" dirty="0">
                <a:solidFill>
                  <a:schemeClr val="tx1"/>
                </a:solidFill>
              </a:rPr>
              <a:t> </a:t>
            </a:r>
            <a:r>
              <a:rPr lang="it-IT" sz="4000" b="0" dirty="0" err="1">
                <a:solidFill>
                  <a:schemeClr val="tx1"/>
                </a:solidFill>
              </a:rPr>
              <a:t>than</a:t>
            </a:r>
            <a:r>
              <a:rPr lang="it-IT" sz="4000" b="0" dirty="0">
                <a:solidFill>
                  <a:schemeClr val="tx1"/>
                </a:solidFill>
              </a:rPr>
              <a:t> the </a:t>
            </a:r>
            <a:r>
              <a:rPr lang="it-IT" sz="4000" b="0" dirty="0" err="1">
                <a:solidFill>
                  <a:schemeClr val="tx1"/>
                </a:solidFill>
              </a:rPr>
              <a:t>pancreatic</a:t>
            </a:r>
            <a:r>
              <a:rPr lang="it-IT" sz="4000" b="0" dirty="0">
                <a:solidFill>
                  <a:schemeClr val="tx1"/>
                </a:solidFill>
              </a:rPr>
              <a:t> </a:t>
            </a:r>
            <a:r>
              <a:rPr lang="it-IT" sz="4000" b="0" dirty="0" err="1">
                <a:solidFill>
                  <a:schemeClr val="tx1"/>
                </a:solidFill>
              </a:rPr>
              <a:t>cancer</a:t>
            </a:r>
            <a:r>
              <a:rPr lang="it-IT" sz="4000" b="0" dirty="0">
                <a:solidFill>
                  <a:schemeClr val="tx1"/>
                </a:solidFill>
              </a:rPr>
              <a:t> market.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xmlns="" id="{0C5024FA-99B8-E4AF-C26A-D3D2570609A0}"/>
              </a:ext>
            </a:extLst>
          </p:cNvPr>
          <p:cNvSpPr txBox="1"/>
          <p:nvPr/>
        </p:nvSpPr>
        <p:spPr>
          <a:xfrm>
            <a:off x="1625600" y="7833917"/>
            <a:ext cx="21412340" cy="391132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it-IT" sz="4200" b="1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 </a:t>
            </a:r>
            <a:r>
              <a:rPr lang="it-IT" sz="4200" b="1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summary</a:t>
            </a:r>
            <a:r>
              <a:rPr lang="it-IT" sz="4200" b="1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the </a:t>
            </a:r>
            <a:r>
              <a:rPr lang="it-IT" sz="4200" b="1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pancreatic</a:t>
            </a:r>
            <a:r>
              <a:rPr lang="it-IT" sz="4200" b="1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it-IT" sz="4200" b="1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cancer</a:t>
            </a:r>
            <a:r>
              <a:rPr lang="it-IT" sz="4200" b="1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it-IT" sz="4200" b="1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market's</a:t>
            </a:r>
            <a:r>
              <a:rPr lang="it-IT" sz="4200" b="1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it-IT" sz="4200" b="1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CAGR of 13.3% to 15.8% </a:t>
            </a:r>
            <a:r>
              <a:rPr lang="it-IT" sz="4200" b="1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positions </a:t>
            </a:r>
            <a:r>
              <a:rPr lang="it-IT" sz="4200" b="1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it</a:t>
            </a:r>
            <a:r>
              <a:rPr lang="it-IT" sz="4200" b="1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it-IT" sz="4200" b="1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as</a:t>
            </a:r>
            <a:r>
              <a:rPr lang="it-IT" sz="4200" b="1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one of the </a:t>
            </a:r>
            <a:r>
              <a:rPr lang="it-IT" sz="4200" b="1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fastest-growing</a:t>
            </a:r>
            <a:r>
              <a:rPr lang="it-IT" sz="4200" b="1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it-IT" sz="4200" b="1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segments</a:t>
            </a:r>
            <a:r>
              <a:rPr lang="it-IT" sz="4200" b="1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in </a:t>
            </a:r>
            <a:r>
              <a:rPr lang="it-IT" sz="4200" b="1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oncology</a:t>
            </a:r>
            <a:r>
              <a:rPr lang="it-IT" sz="4200" b="1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it-IT" sz="4200" b="1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outpacing</a:t>
            </a:r>
            <a:r>
              <a:rPr lang="it-IT" sz="4200" b="1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it-IT" sz="4200" b="1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other</a:t>
            </a:r>
            <a:r>
              <a:rPr lang="it-IT" sz="4200" b="1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major </a:t>
            </a:r>
            <a:r>
              <a:rPr lang="it-IT" sz="4200" b="1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cancer</a:t>
            </a:r>
            <a:r>
              <a:rPr lang="it-IT" sz="4200" b="1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markets </a:t>
            </a:r>
            <a:r>
              <a:rPr lang="it-IT" sz="4200" b="1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such</a:t>
            </a:r>
            <a:r>
              <a:rPr lang="it-IT" sz="4200" b="1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it-IT" sz="4200" b="1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as</a:t>
            </a:r>
            <a:r>
              <a:rPr lang="it-IT" sz="4200" b="1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it-IT" sz="4200" b="1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lung</a:t>
            </a:r>
            <a:r>
              <a:rPr lang="it-IT" sz="4200" b="1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it-IT" sz="4200" b="1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breast</a:t>
            </a:r>
            <a:r>
              <a:rPr lang="it-IT" sz="4200" b="1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it-IT" sz="4200" b="1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colorectal</a:t>
            </a:r>
            <a:r>
              <a:rPr lang="it-IT" sz="4200" b="1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and prostate </a:t>
            </a:r>
            <a:r>
              <a:rPr lang="it-IT" sz="4200" b="1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cancers</a:t>
            </a:r>
            <a:r>
              <a:rPr lang="it-IT" sz="4200" b="1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The market </a:t>
            </a:r>
            <a:r>
              <a:rPr lang="it-IT" sz="4200" b="1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is</a:t>
            </a:r>
            <a:r>
              <a:rPr lang="it-IT" sz="4200" b="1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it-IT" sz="4200" b="1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driven</a:t>
            </a:r>
            <a:r>
              <a:rPr lang="it-IT" sz="4200" b="1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by </a:t>
            </a:r>
            <a:r>
              <a:rPr lang="it-IT" sz="4200" b="1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increasing</a:t>
            </a:r>
            <a:r>
              <a:rPr lang="it-IT" sz="4200" b="1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it-IT" sz="4200" b="1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incidence</a:t>
            </a:r>
            <a:r>
              <a:rPr lang="it-IT" sz="4200" b="1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rates, </a:t>
            </a:r>
            <a:r>
              <a:rPr lang="it-IT" sz="4200" b="1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advancements</a:t>
            </a:r>
            <a:r>
              <a:rPr lang="it-IT" sz="4200" b="1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in treatment options, and a focus on </a:t>
            </a:r>
            <a:r>
              <a:rPr lang="it-IT" sz="4200" b="1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early</a:t>
            </a:r>
            <a:r>
              <a:rPr lang="it-IT" sz="4200" b="1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it-IT" sz="4200" b="1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detection</a:t>
            </a:r>
            <a:r>
              <a:rPr lang="it-IT" sz="4200" b="1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and </a:t>
            </a:r>
            <a:r>
              <a:rPr lang="it-IT" sz="4200" b="1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precision</a:t>
            </a:r>
            <a:r>
              <a:rPr lang="it-IT" sz="4200" b="1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medicine.</a:t>
            </a:r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xmlns="" id="{983318B0-A165-CD96-4A5D-CF92633C54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23667" y="12396260"/>
            <a:ext cx="3024767" cy="633761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xmlns="" id="{8AEA88C1-7C1B-EA85-98AF-ED34797718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5916" y="12408511"/>
            <a:ext cx="3488433" cy="461433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xmlns="" id="{F81A4A19-0117-2DED-875D-7CE3F86BD08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3720" y="12460140"/>
            <a:ext cx="2969029" cy="521280"/>
          </a:xfrm>
          <a:prstGeom prst="rect">
            <a:avLst/>
          </a:prstGeom>
        </p:spPr>
      </p:pic>
      <p:pic>
        <p:nvPicPr>
          <p:cNvPr id="9" name="Immagine 8">
            <a:extLst>
              <a:ext uri="{FF2B5EF4-FFF2-40B4-BE49-F238E27FC236}">
                <a16:creationId xmlns:a16="http://schemas.microsoft.com/office/drawing/2014/main" xmlns="" id="{53098A28-2029-779E-F71E-C91AAB6B45C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60557" y="12360376"/>
            <a:ext cx="1773336" cy="6820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fill="hold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fill="hold" grpId="0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 advAuto="0"/>
      <p:bldP spid="4" grpId="0" animBg="1" advAuto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1" name="Immagine" descr="Immagin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2254989"/>
            <a:ext cx="24384001" cy="11461011"/>
          </a:xfrm>
          <a:prstGeom prst="rect">
            <a:avLst/>
          </a:prstGeom>
          <a:ln w="12700">
            <a:miter lim="400000"/>
          </a:ln>
        </p:spPr>
      </p:pic>
      <p:sp>
        <p:nvSpPr>
          <p:cNvPr id="272" name="This substantial expansion of investment in treatments will have two drivers:"/>
          <p:cNvSpPr txBox="1"/>
          <p:nvPr/>
        </p:nvSpPr>
        <p:spPr>
          <a:xfrm>
            <a:off x="686350" y="8390054"/>
            <a:ext cx="23168732" cy="7673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r>
              <a:rPr lang="it-IT" b="1" dirty="0">
                <a:solidFill>
                  <a:schemeClr val="bg1"/>
                </a:solidFill>
              </a:rPr>
              <a:t>The </a:t>
            </a:r>
            <a:r>
              <a:rPr lang="it-IT" b="1" dirty="0" err="1">
                <a:solidFill>
                  <a:schemeClr val="bg1"/>
                </a:solidFill>
              </a:rPr>
              <a:t>rationale</a:t>
            </a:r>
            <a:r>
              <a:rPr lang="it-IT" b="1" dirty="0">
                <a:solidFill>
                  <a:schemeClr val="bg1"/>
                </a:solidFill>
              </a:rPr>
              <a:t> for </a:t>
            </a:r>
            <a:r>
              <a:rPr lang="it-IT" b="1" dirty="0" err="1">
                <a:solidFill>
                  <a:schemeClr val="bg1"/>
                </a:solidFill>
              </a:rPr>
              <a:t>this</a:t>
            </a:r>
            <a:r>
              <a:rPr lang="it-IT" b="1" dirty="0">
                <a:solidFill>
                  <a:schemeClr val="bg1"/>
                </a:solidFill>
              </a:rPr>
              <a:t> surge of investment in treatments </a:t>
            </a:r>
            <a:r>
              <a:rPr lang="it-IT" b="1" dirty="0" err="1">
                <a:solidFill>
                  <a:schemeClr val="bg1"/>
                </a:solidFill>
              </a:rPr>
              <a:t>will</a:t>
            </a:r>
            <a:r>
              <a:rPr lang="it-IT" b="1" dirty="0">
                <a:solidFill>
                  <a:schemeClr val="bg1"/>
                </a:solidFill>
              </a:rPr>
              <a:t> be:</a:t>
            </a:r>
            <a:endParaRPr lang="it-IT" dirty="0">
              <a:solidFill>
                <a:schemeClr val="bg1"/>
              </a:solidFill>
            </a:endParaRPr>
          </a:p>
        </p:txBody>
      </p:sp>
      <p:sp>
        <p:nvSpPr>
          <p:cNvPr id="273" name="A) The rising prevalence of obesity, alcohol abuse, unhealthy diets, chronic pancreatitis and diabetes, longer life expectancy, particularly in the 7MM."/>
          <p:cNvSpPr txBox="1"/>
          <p:nvPr/>
        </p:nvSpPr>
        <p:spPr>
          <a:xfrm>
            <a:off x="1379388" y="9541951"/>
            <a:ext cx="22122559" cy="13392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defTabSz="449580">
              <a:lnSpc>
                <a:spcPct val="110000"/>
              </a:lnSpc>
              <a:spcBef>
                <a:spcPts val="0"/>
              </a:spcBef>
              <a:defRPr sz="3800" b="1">
                <a:solidFill>
                  <a:srgbClr val="FFFFFF"/>
                </a:solidFill>
                <a:uFill>
                  <a:solidFill>
                    <a:srgbClr val="000000"/>
                  </a:solidFill>
                </a:uFill>
              </a:defRPr>
            </a:lvl1pPr>
          </a:lstStyle>
          <a:p>
            <a:r>
              <a:rPr lang="it-IT" dirty="0"/>
              <a:t>A) Heavy alcohol </a:t>
            </a:r>
            <a:r>
              <a:rPr lang="it-IT" dirty="0" err="1"/>
              <a:t>consumption</a:t>
            </a:r>
            <a:r>
              <a:rPr lang="it-IT" dirty="0"/>
              <a:t>, </a:t>
            </a:r>
            <a:r>
              <a:rPr lang="it-IT" dirty="0" err="1"/>
              <a:t>unhealthy</a:t>
            </a:r>
            <a:r>
              <a:rPr lang="it-IT" dirty="0"/>
              <a:t> </a:t>
            </a:r>
            <a:r>
              <a:rPr lang="it-IT" dirty="0" err="1"/>
              <a:t>diets</a:t>
            </a:r>
            <a:r>
              <a:rPr lang="it-IT" dirty="0"/>
              <a:t> (and UPF), the </a:t>
            </a:r>
            <a:r>
              <a:rPr lang="it-IT" dirty="0" err="1"/>
              <a:t>rising</a:t>
            </a:r>
            <a:r>
              <a:rPr lang="it-IT" dirty="0"/>
              <a:t> </a:t>
            </a:r>
            <a:r>
              <a:rPr lang="it-IT" dirty="0" err="1"/>
              <a:t>incidence</a:t>
            </a:r>
            <a:r>
              <a:rPr lang="it-IT" dirty="0"/>
              <a:t> of </a:t>
            </a:r>
            <a:r>
              <a:rPr lang="it-IT" dirty="0" err="1"/>
              <a:t>obesity</a:t>
            </a:r>
            <a:r>
              <a:rPr lang="it-IT" dirty="0"/>
              <a:t>, </a:t>
            </a:r>
            <a:r>
              <a:rPr lang="it-IT" dirty="0" err="1"/>
              <a:t>diabetes</a:t>
            </a:r>
            <a:r>
              <a:rPr lang="it-IT" dirty="0"/>
              <a:t> and </a:t>
            </a:r>
            <a:r>
              <a:rPr lang="it-IT" dirty="0" err="1"/>
              <a:t>longer</a:t>
            </a:r>
            <a:r>
              <a:rPr lang="it-IT" dirty="0"/>
              <a:t> life </a:t>
            </a:r>
            <a:r>
              <a:rPr lang="it-IT" dirty="0" err="1"/>
              <a:t>expectancy</a:t>
            </a:r>
            <a:r>
              <a:rPr lang="it-IT" dirty="0"/>
              <a:t>, </a:t>
            </a:r>
            <a:r>
              <a:rPr lang="it-IT" dirty="0" err="1"/>
              <a:t>especially</a:t>
            </a:r>
            <a:r>
              <a:rPr lang="it-IT" dirty="0"/>
              <a:t> in the 7MM.</a:t>
            </a:r>
          </a:p>
        </p:txBody>
      </p:sp>
      <p:pic>
        <p:nvPicPr>
          <p:cNvPr id="274" name="Pancreatic-Cancer-Market-Growth.jpg" descr="Pancreatic-Cancer-Market-Growth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4742" y="487120"/>
            <a:ext cx="13634516" cy="7316630"/>
          </a:xfrm>
          <a:prstGeom prst="rect">
            <a:avLst/>
          </a:prstGeom>
          <a:ln w="12700">
            <a:miter lim="400000"/>
          </a:ln>
        </p:spPr>
      </p:pic>
      <p:sp>
        <p:nvSpPr>
          <p:cNvPr id="275" name="B) Progress in early diagnostics and surgery, ground breaking advancements in genetics and molecular pathways, and a 170+ pipeline of cutting-edge treatments foreshadowing a new era of drug discoveries."/>
          <p:cNvSpPr txBox="1"/>
          <p:nvPr/>
        </p:nvSpPr>
        <p:spPr>
          <a:xfrm>
            <a:off x="1379388" y="10554231"/>
            <a:ext cx="22099177" cy="326897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 defTabSz="449580">
              <a:lnSpc>
                <a:spcPct val="110000"/>
              </a:lnSpc>
              <a:spcBef>
                <a:spcPts val="0"/>
              </a:spcBef>
              <a:defRPr sz="3800" b="1">
                <a:solidFill>
                  <a:srgbClr val="FFFFFF"/>
                </a:solidFill>
                <a:uFill>
                  <a:solidFill>
                    <a:srgbClr val="000000"/>
                  </a:solidFill>
                </a:uFill>
              </a:defRPr>
            </a:lvl1pPr>
          </a:lstStyle>
          <a:p>
            <a:endParaRPr lang="it-IT" dirty="0"/>
          </a:p>
          <a:p>
            <a:r>
              <a:rPr lang="it-IT" dirty="0"/>
              <a:t>B) </a:t>
            </a:r>
            <a:r>
              <a:rPr lang="it-IT" dirty="0" err="1"/>
              <a:t>Breakthroughs</a:t>
            </a:r>
            <a:r>
              <a:rPr lang="it-IT" dirty="0"/>
              <a:t> in AI </a:t>
            </a:r>
            <a:r>
              <a:rPr lang="it-IT" dirty="0" err="1"/>
              <a:t>driven</a:t>
            </a:r>
            <a:r>
              <a:rPr lang="it-IT" dirty="0"/>
              <a:t> </a:t>
            </a:r>
            <a:r>
              <a:rPr lang="it-IT" dirty="0" err="1"/>
              <a:t>early</a:t>
            </a:r>
            <a:r>
              <a:rPr lang="it-IT" dirty="0"/>
              <a:t> </a:t>
            </a:r>
            <a:r>
              <a:rPr lang="it-IT" dirty="0" err="1"/>
              <a:t>diagnostics</a:t>
            </a:r>
            <a:r>
              <a:rPr lang="it-IT" dirty="0"/>
              <a:t>,  </a:t>
            </a:r>
            <a:r>
              <a:rPr lang="it-IT" dirty="0" err="1"/>
              <a:t>advancements</a:t>
            </a:r>
            <a:r>
              <a:rPr lang="it-IT" dirty="0"/>
              <a:t> in surgery, </a:t>
            </a:r>
            <a:r>
              <a:rPr lang="it-IT" dirty="0" err="1"/>
              <a:t>tumour</a:t>
            </a:r>
            <a:r>
              <a:rPr lang="it-IT" dirty="0"/>
              <a:t> </a:t>
            </a:r>
            <a:r>
              <a:rPr lang="it-IT" dirty="0" err="1"/>
              <a:t>immunology</a:t>
            </a:r>
            <a:r>
              <a:rPr lang="it-IT" dirty="0"/>
              <a:t>, </a:t>
            </a:r>
            <a:r>
              <a:rPr lang="it-IT" dirty="0" err="1"/>
              <a:t>personalized</a:t>
            </a:r>
            <a:r>
              <a:rPr lang="it-IT" dirty="0"/>
              <a:t> </a:t>
            </a:r>
            <a:r>
              <a:rPr lang="it-IT" dirty="0" err="1"/>
              <a:t>genetics</a:t>
            </a:r>
            <a:r>
              <a:rPr lang="it-IT" dirty="0"/>
              <a:t> and </a:t>
            </a:r>
            <a:r>
              <a:rPr lang="it-IT" dirty="0" err="1"/>
              <a:t>translational</a:t>
            </a:r>
            <a:r>
              <a:rPr lang="it-IT" dirty="0"/>
              <a:t> </a:t>
            </a:r>
            <a:r>
              <a:rPr lang="it-IT" dirty="0" err="1"/>
              <a:t>research</a:t>
            </a:r>
            <a:r>
              <a:rPr lang="it-IT" dirty="0"/>
              <a:t> </a:t>
            </a:r>
            <a:r>
              <a:rPr lang="it-IT" dirty="0" err="1"/>
              <a:t>as</a:t>
            </a:r>
            <a:r>
              <a:rPr lang="it-IT" dirty="0"/>
              <a:t> </a:t>
            </a:r>
            <a:r>
              <a:rPr lang="it-IT" dirty="0" err="1"/>
              <a:t>whole</a:t>
            </a:r>
            <a:r>
              <a:rPr lang="it-IT" dirty="0"/>
              <a:t> </a:t>
            </a:r>
            <a:r>
              <a:rPr lang="it-IT" dirty="0" err="1"/>
              <a:t>generating</a:t>
            </a:r>
            <a:r>
              <a:rPr lang="it-IT" dirty="0"/>
              <a:t> an </a:t>
            </a:r>
            <a:r>
              <a:rPr lang="it-IT" dirty="0" err="1"/>
              <a:t>ever</a:t>
            </a:r>
            <a:r>
              <a:rPr lang="it-IT" dirty="0"/>
              <a:t> </a:t>
            </a:r>
            <a:r>
              <a:rPr lang="it-IT" dirty="0" err="1"/>
              <a:t>expanding</a:t>
            </a:r>
            <a:r>
              <a:rPr lang="it-IT" dirty="0"/>
              <a:t> pipeline of treatment insights.</a:t>
            </a:r>
          </a:p>
          <a:p>
            <a:r>
              <a:rPr lang="it-IT" i="1" dirty="0"/>
              <a:t> </a:t>
            </a:r>
            <a:endParaRPr lang="it-I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"/>
                            </p:stCondLst>
                            <p:childTnLst>
                              <p:par>
                                <p:cTn id="9" presetID="10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"/>
                            </p:stCondLst>
                            <p:childTnLst>
                              <p:par>
                                <p:cTn id="13" presetID="10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"/>
                            </p:stCondLst>
                            <p:childTnLst>
                              <p:par>
                                <p:cTn id="17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"/>
                            </p:stCondLst>
                            <p:childTnLst>
                              <p:par>
                                <p:cTn id="21" presetID="10" presetClass="entr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1" grpId="1" animBg="1" advAuto="0"/>
      <p:bldP spid="272" grpId="3" animBg="1" advAuto="0"/>
      <p:bldP spid="273" grpId="4" animBg="1" advAuto="0"/>
      <p:bldP spid="274" grpId="2" animBg="1" advAuto="0"/>
      <p:bldP spid="275" grpId="5" animBg="1" advAuto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7" name="AdobeStock_46732806.jpe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4585"/>
            <a:ext cx="19043632" cy="13711415"/>
          </a:xfrm>
          <a:prstGeom prst="rect">
            <a:avLst/>
          </a:prstGeom>
          <a:ln w="12700">
            <a:miter lim="400000"/>
          </a:ln>
        </p:spPr>
      </p:pic>
      <p:sp>
        <p:nvSpPr>
          <p:cNvPr id="278" name="As these trends - the alarming rise in PDAC prevalence and the vigorous Market expansion - will combine in the next 12 years,…"/>
          <p:cNvSpPr txBox="1"/>
          <p:nvPr/>
        </p:nvSpPr>
        <p:spPr>
          <a:xfrm>
            <a:off x="14033636" y="849147"/>
            <a:ext cx="9289580" cy="538730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ctr" defTabSz="449580">
              <a:lnSpc>
                <a:spcPct val="110000"/>
              </a:lnSpc>
              <a:defRPr sz="5100" b="1">
                <a:uFill>
                  <a:solidFill>
                    <a:srgbClr val="000000"/>
                  </a:solidFill>
                </a:uFill>
              </a:defRPr>
            </a:pPr>
            <a:r>
              <a:rPr sz="5100" dirty="0"/>
              <a:t>As these trends - the alarming rise in PDAC prevalence and the vigorous Market expansion - will combine in the next 12 years,</a:t>
            </a:r>
            <a:r>
              <a:rPr lang="it-IT" sz="5100" dirty="0"/>
              <a:t/>
            </a:r>
            <a:br>
              <a:rPr lang="it-IT" sz="5100" dirty="0"/>
            </a:br>
            <a:r>
              <a:rPr sz="6200" i="1" dirty="0">
                <a:solidFill>
                  <a:srgbClr val="575693"/>
                </a:solidFill>
              </a:rPr>
              <a:t>necessity</a:t>
            </a:r>
            <a:r>
              <a:rPr sz="5100" dirty="0"/>
              <a:t> will be at play. </a:t>
            </a:r>
          </a:p>
        </p:txBody>
      </p:sp>
      <p:sp>
        <p:nvSpPr>
          <p:cNvPr id="279" name="And not just clamouring for treatments. Life Science &amp; Healthcare Investors - meaning State, Institutional, Pharma, Venture Capital, Equity Firms - are bound to seek opportunities, in fact all reputable Business Consultancies are forecasting it."/>
          <p:cNvSpPr txBox="1"/>
          <p:nvPr/>
        </p:nvSpPr>
        <p:spPr>
          <a:xfrm>
            <a:off x="1868726" y="8803955"/>
            <a:ext cx="21454490" cy="36881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defTabSz="449580">
              <a:lnSpc>
                <a:spcPct val="110000"/>
              </a:lnSpc>
              <a:defRPr sz="5100" b="1">
                <a:uFill>
                  <a:solidFill>
                    <a:srgbClr val="000000"/>
                  </a:solidFill>
                </a:uFill>
              </a:defRPr>
            </a:pPr>
            <a:r>
              <a:rPr sz="5400" dirty="0"/>
              <a:t>And not just </a:t>
            </a:r>
            <a:r>
              <a:rPr lang="en-GB" sz="5400" dirty="0"/>
              <a:t>public </a:t>
            </a:r>
            <a:r>
              <a:rPr sz="5400" dirty="0" err="1"/>
              <a:t>clamouring</a:t>
            </a:r>
            <a:r>
              <a:rPr sz="5400" dirty="0"/>
              <a:t> for treatments. </a:t>
            </a:r>
            <a:r>
              <a:rPr lang="en-GB" sz="5400" dirty="0"/>
              <a:t>Public Funders, the Industry, </a:t>
            </a:r>
            <a:r>
              <a:rPr sz="5400" dirty="0"/>
              <a:t>Life Science </a:t>
            </a:r>
            <a:r>
              <a:rPr lang="en-GB" sz="5400" dirty="0"/>
              <a:t>and</a:t>
            </a:r>
            <a:r>
              <a:rPr sz="5400" dirty="0"/>
              <a:t> Healthcare Investors </a:t>
            </a:r>
            <a:r>
              <a:rPr sz="5400" i="1" dirty="0">
                <a:solidFill>
                  <a:srgbClr val="575693"/>
                </a:solidFill>
              </a:rPr>
              <a:t>are bound to seek opportunities</a:t>
            </a:r>
            <a:r>
              <a:rPr sz="5400" dirty="0"/>
              <a:t>, in fact all reputable Business Consultancies are forecasting it.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4.25926E-6 L -0.03645 -0.00024 " pathEditMode="relative" rAng="0" ptsTypes="AA">
                                      <p:cBhvr>
                                        <p:cTn id="9" dur="100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3" y="-12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fill="hold" grpId="0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7" grpId="0" animBg="1" advAuto="0"/>
      <p:bldP spid="278" grpId="0" animBg="1" advAuto="0"/>
      <p:bldP spid="279" grpId="0" animBg="1" advAuto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1" name="Immagine" descr="Immagin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2254989"/>
            <a:ext cx="24384001" cy="11461011"/>
          </a:xfrm>
          <a:prstGeom prst="rect">
            <a:avLst/>
          </a:prstGeom>
          <a:ln w="12700">
            <a:miter lim="400000"/>
          </a:ln>
        </p:spPr>
      </p:pic>
      <p:sp>
        <p:nvSpPr>
          <p:cNvPr id="282" name="TAPCA’s phase one vision…"/>
          <p:cNvSpPr txBox="1"/>
          <p:nvPr/>
        </p:nvSpPr>
        <p:spPr>
          <a:xfrm>
            <a:off x="2226542" y="5689668"/>
            <a:ext cx="19659228" cy="2705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ctr" defTabSz="449580">
              <a:lnSpc>
                <a:spcPct val="110000"/>
              </a:lnSpc>
              <a:spcBef>
                <a:spcPts val="0"/>
              </a:spcBef>
              <a:defRPr sz="9000" b="1">
                <a:uFill>
                  <a:solidFill>
                    <a:srgbClr val="000000"/>
                  </a:solidFill>
                </a:uFill>
              </a:defRPr>
            </a:pPr>
            <a:r>
              <a:rPr sz="8000" dirty="0"/>
              <a:t>TAPCA’s </a:t>
            </a:r>
            <a:r>
              <a:rPr sz="8000" i="1" dirty="0"/>
              <a:t>vision</a:t>
            </a:r>
          </a:p>
          <a:p>
            <a:pPr algn="ctr" defTabSz="449580">
              <a:lnSpc>
                <a:spcPct val="110000"/>
              </a:lnSpc>
              <a:spcBef>
                <a:spcPts val="0"/>
              </a:spcBef>
              <a:defRPr sz="9000" b="1">
                <a:uFill>
                  <a:solidFill>
                    <a:srgbClr val="000000"/>
                  </a:solidFill>
                </a:uFill>
              </a:defRPr>
            </a:pPr>
            <a:r>
              <a:rPr sz="8000" dirty="0"/>
              <a:t>is to anticipate this momentous change.</a:t>
            </a:r>
          </a:p>
        </p:txBody>
      </p:sp>
      <p:sp>
        <p:nvSpPr>
          <p:cNvPr id="283" name="How?"/>
          <p:cNvSpPr txBox="1"/>
          <p:nvPr/>
        </p:nvSpPr>
        <p:spPr>
          <a:xfrm>
            <a:off x="10608645" y="7785199"/>
            <a:ext cx="2895023" cy="13336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449580">
              <a:lnSpc>
                <a:spcPct val="100000"/>
              </a:lnSpc>
              <a:spcBef>
                <a:spcPts val="0"/>
              </a:spcBef>
              <a:defRPr sz="10100" b="1">
                <a:solidFill>
                  <a:srgbClr val="FFFFFF"/>
                </a:solidFill>
                <a:uFill>
                  <a:solidFill>
                    <a:srgbClr val="000000"/>
                  </a:solidFill>
                </a:uFill>
              </a:defRPr>
            </a:lvl1pPr>
          </a:lstStyle>
          <a:p>
            <a:r>
              <a:rPr sz="8000" dirty="0"/>
              <a:t>How?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50"/>
                            </p:stCondLst>
                            <p:childTnLst>
                              <p:par>
                                <p:cTn id="15" presetID="-1" presetClass="path" presetSubtype="0" accel="50000" decel="5000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.000000 0.000000 L 0.001496 -0.287986" pathEditMode="relative">
                                      <p:cBhvr>
                                        <p:cTn id="16" dur="100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50"/>
                            </p:stCondLst>
                            <p:childTnLst>
                              <p:par>
                                <p:cTn id="1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1" grpId="0" animBg="1" advAuto="0"/>
      <p:bldP spid="282" grpId="0" animBg="1" advAuto="0"/>
      <p:bldP spid="283" grpId="0" animBg="1" advAuto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3" name="Immagine" descr="Immagin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71018"/>
            <a:ext cx="24384000" cy="11544982"/>
          </a:xfrm>
          <a:prstGeom prst="rect">
            <a:avLst/>
          </a:prstGeom>
          <a:ln w="12700">
            <a:miter lim="400000"/>
          </a:ln>
        </p:spPr>
      </p:pic>
      <p:sp>
        <p:nvSpPr>
          <p:cNvPr id="294" name="… because it will be the most promising unified…"/>
          <p:cNvSpPr txBox="1"/>
          <p:nvPr/>
        </p:nvSpPr>
        <p:spPr>
          <a:xfrm>
            <a:off x="2055195" y="6785252"/>
            <a:ext cx="20273610" cy="60844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ctr" defTabSz="449580">
              <a:lnSpc>
                <a:spcPct val="120000"/>
              </a:lnSpc>
              <a:spcBef>
                <a:spcPts val="0"/>
              </a:spcBef>
              <a:defRPr sz="6100" b="1">
                <a:solidFill>
                  <a:srgbClr val="FFFFFF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6600" dirty="0"/>
              <a:t>… because it will be the most promising unified</a:t>
            </a:r>
          </a:p>
          <a:p>
            <a:pPr algn="ctr" defTabSz="449580">
              <a:lnSpc>
                <a:spcPct val="120000"/>
              </a:lnSpc>
              <a:spcBef>
                <a:spcPts val="0"/>
              </a:spcBef>
              <a:defRPr sz="6100" b="1">
                <a:solidFill>
                  <a:srgbClr val="FFFFFF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6600" i="1" dirty="0"/>
              <a:t>pancreatic cancer treatment hotspot</a:t>
            </a:r>
          </a:p>
          <a:p>
            <a:pPr algn="ctr" defTabSz="449580">
              <a:lnSpc>
                <a:spcPct val="120000"/>
              </a:lnSpc>
              <a:spcBef>
                <a:spcPts val="0"/>
              </a:spcBef>
              <a:defRPr sz="6100" b="1">
                <a:solidFill>
                  <a:srgbClr val="FFFFFF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6600" dirty="0"/>
              <a:t>in the world, armed with the </a:t>
            </a:r>
            <a:endParaRPr lang="it-IT" sz="6600" dirty="0"/>
          </a:p>
          <a:p>
            <a:pPr algn="ctr" defTabSz="449580">
              <a:lnSpc>
                <a:spcPct val="120000"/>
              </a:lnSpc>
              <a:spcBef>
                <a:spcPts val="0"/>
              </a:spcBef>
              <a:defRPr sz="6100" b="1">
                <a:solidFill>
                  <a:srgbClr val="FFFFFF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lang="it-IT" sz="6600" i="1" dirty="0"/>
              <a:t>W</a:t>
            </a:r>
            <a:r>
              <a:rPr sz="6600" i="1" dirty="0" err="1"/>
              <a:t>orld’s</a:t>
            </a:r>
            <a:r>
              <a:rPr lang="it-IT" sz="6600" i="1" dirty="0"/>
              <a:t> L</a:t>
            </a:r>
            <a:r>
              <a:rPr sz="6600" i="1" dirty="0" err="1"/>
              <a:t>argest</a:t>
            </a:r>
            <a:r>
              <a:rPr sz="6600" i="1" dirty="0"/>
              <a:t> </a:t>
            </a:r>
            <a:r>
              <a:rPr lang="it-IT" sz="6600" i="1" dirty="0"/>
              <a:t>P</a:t>
            </a:r>
            <a:r>
              <a:rPr sz="6600" i="1" dirty="0" err="1"/>
              <a:t>atients</a:t>
            </a:r>
            <a:r>
              <a:rPr sz="6600" i="1" dirty="0"/>
              <a:t> </a:t>
            </a:r>
            <a:r>
              <a:rPr lang="it-IT" sz="6600" i="1" dirty="0"/>
              <a:t>R</a:t>
            </a:r>
            <a:r>
              <a:rPr sz="6600" i="1" dirty="0" err="1"/>
              <a:t>egist</a:t>
            </a:r>
            <a:r>
              <a:rPr lang="it-IT" sz="6600" i="1" dirty="0"/>
              <a:t>ry in PDAC</a:t>
            </a:r>
            <a:r>
              <a:rPr lang="it-IT" sz="6600" dirty="0"/>
              <a:t>,</a:t>
            </a:r>
          </a:p>
          <a:p>
            <a:pPr algn="ctr" defTabSz="449580">
              <a:lnSpc>
                <a:spcPct val="120000"/>
              </a:lnSpc>
              <a:spcBef>
                <a:spcPts val="0"/>
              </a:spcBef>
              <a:defRPr sz="6100" b="1">
                <a:solidFill>
                  <a:srgbClr val="FFFFFF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lang="it-IT" sz="6600" dirty="0"/>
              <a:t>a </a:t>
            </a:r>
            <a:r>
              <a:rPr lang="it-IT" sz="6600" dirty="0" err="1"/>
              <a:t>trailblazing</a:t>
            </a:r>
            <a:r>
              <a:rPr lang="it-IT" sz="6600" dirty="0"/>
              <a:t> tool to </a:t>
            </a:r>
            <a:r>
              <a:rPr lang="it-IT" sz="6600" dirty="0" err="1"/>
              <a:t>bolster</a:t>
            </a:r>
            <a:r>
              <a:rPr lang="it-IT" sz="6600" dirty="0"/>
              <a:t> </a:t>
            </a:r>
            <a:r>
              <a:rPr lang="it-IT" sz="6600" dirty="0" err="1"/>
              <a:t>our</a:t>
            </a:r>
            <a:r>
              <a:rPr lang="it-IT" sz="6600" dirty="0"/>
              <a:t> clinical trials</a:t>
            </a:r>
            <a:r>
              <a:rPr sz="6600" dirty="0"/>
              <a:t> </a:t>
            </a:r>
          </a:p>
        </p:txBody>
      </p:sp>
      <p:sp>
        <p:nvSpPr>
          <p:cNvPr id="296" name="TAPCA must already be there as…"/>
          <p:cNvSpPr txBox="1"/>
          <p:nvPr/>
        </p:nvSpPr>
        <p:spPr>
          <a:xfrm>
            <a:off x="2055195" y="2865701"/>
            <a:ext cx="20666782" cy="25705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algn="ctr" defTabSz="449580">
              <a:lnSpc>
                <a:spcPct val="110000"/>
              </a:lnSpc>
              <a:spcBef>
                <a:spcPts val="0"/>
              </a:spcBef>
              <a:defRPr sz="6800" b="1">
                <a:solidFill>
                  <a:srgbClr val="575693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7200" dirty="0"/>
              <a:t>TAPCA</a:t>
            </a:r>
            <a:r>
              <a:rPr sz="6600" dirty="0"/>
              <a:t> must already be there as</a:t>
            </a:r>
          </a:p>
          <a:p>
            <a:pPr algn="ctr" defTabSz="449580">
              <a:lnSpc>
                <a:spcPct val="110000"/>
              </a:lnSpc>
              <a:spcBef>
                <a:spcPts val="0"/>
              </a:spcBef>
              <a:defRPr sz="7800" b="1">
                <a:solidFill>
                  <a:srgbClr val="575693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6600" i="1" dirty="0"/>
              <a:t>the obvious </a:t>
            </a:r>
            <a:r>
              <a:rPr lang="it-IT" sz="8000" i="1" dirty="0"/>
              <a:t>G</a:t>
            </a:r>
            <a:r>
              <a:rPr sz="8000" i="1" dirty="0"/>
              <a:t>o-to place </a:t>
            </a:r>
            <a:r>
              <a:rPr sz="6600" i="1" dirty="0"/>
              <a:t>for </a:t>
            </a:r>
            <a:r>
              <a:rPr lang="en-GB" sz="6600" i="1" dirty="0"/>
              <a:t>PDAC i</a:t>
            </a:r>
            <a:r>
              <a:rPr lang="it-IT" sz="6600" i="1" dirty="0" err="1"/>
              <a:t>nvestment</a:t>
            </a:r>
            <a:r>
              <a:rPr sz="6600" dirty="0"/>
              <a:t>…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fill="hold" grpId="3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"/>
                            </p:stCondLst>
                            <p:childTnLst>
                              <p:par>
                                <p:cTn id="12" presetID="53" presetClass="entr" presetSubtype="16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3" grpId="1" animBg="1" advAuto="0"/>
      <p:bldP spid="294" grpId="4" animBg="1" advAuto="0"/>
      <p:bldP spid="296" grpId="3" animBg="1" advAuto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8" name="Immagine" descr="Immagin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2254989"/>
            <a:ext cx="24384001" cy="11461011"/>
          </a:xfrm>
          <a:prstGeom prst="rect">
            <a:avLst/>
          </a:prstGeom>
          <a:ln w="12700">
            <a:miter lim="400000"/>
          </a:ln>
        </p:spPr>
      </p:pic>
      <p:sp>
        <p:nvSpPr>
          <p:cNvPr id="299" name="Anticipate necessity"/>
          <p:cNvSpPr txBox="1"/>
          <p:nvPr/>
        </p:nvSpPr>
        <p:spPr>
          <a:xfrm>
            <a:off x="6380453" y="4106889"/>
            <a:ext cx="11259493" cy="1487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449580">
              <a:lnSpc>
                <a:spcPct val="100000"/>
              </a:lnSpc>
              <a:spcBef>
                <a:spcPts val="0"/>
              </a:spcBef>
              <a:defRPr sz="9000" b="1" i="1">
                <a:solidFill>
                  <a:srgbClr val="575693"/>
                </a:solidFill>
                <a:uFill>
                  <a:solidFill>
                    <a:srgbClr val="000000"/>
                  </a:solidFill>
                </a:uFill>
              </a:defRPr>
            </a:lvl1pPr>
          </a:lstStyle>
          <a:p>
            <a:pPr algn="r">
              <a:defRPr i="0"/>
            </a:pPr>
            <a:r>
              <a:rPr i="1" dirty="0"/>
              <a:t>Anticipate necessity</a:t>
            </a:r>
          </a:p>
        </p:txBody>
      </p:sp>
      <p:sp>
        <p:nvSpPr>
          <p:cNvPr id="300" name="Be the go-to place for Investors…"/>
          <p:cNvSpPr txBox="1"/>
          <p:nvPr/>
        </p:nvSpPr>
        <p:spPr>
          <a:xfrm>
            <a:off x="2483025" y="6620237"/>
            <a:ext cx="19146268" cy="3454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ctr" defTabSz="449580">
              <a:lnSpc>
                <a:spcPct val="110000"/>
              </a:lnSpc>
              <a:spcBef>
                <a:spcPts val="0"/>
              </a:spcBef>
              <a:defRPr sz="9000" b="1">
                <a:uFill>
                  <a:solidFill>
                    <a:srgbClr val="000000"/>
                  </a:solidFill>
                </a:uFill>
              </a:defRPr>
            </a:pPr>
            <a:r>
              <a:rPr i="1" dirty="0"/>
              <a:t>Be the </a:t>
            </a:r>
            <a:r>
              <a:rPr lang="it-IT" sz="11500" i="1" dirty="0"/>
              <a:t>G</a:t>
            </a:r>
            <a:r>
              <a:rPr sz="11500" i="1" dirty="0"/>
              <a:t>o-to place </a:t>
            </a:r>
            <a:r>
              <a:rPr i="1" dirty="0"/>
              <a:t>for </a:t>
            </a:r>
            <a:r>
              <a:rPr lang="en-GB" i="1" dirty="0"/>
              <a:t/>
            </a:r>
            <a:br>
              <a:rPr lang="en-GB" i="1" dirty="0"/>
            </a:br>
            <a:r>
              <a:rPr lang="en-GB" i="1" dirty="0"/>
              <a:t>PDAC i</a:t>
            </a:r>
            <a:r>
              <a:rPr i="1" dirty="0" err="1"/>
              <a:t>nvestors</a:t>
            </a:r>
            <a:r>
              <a:rPr lang="en-GB" i="1" dirty="0"/>
              <a:t> </a:t>
            </a:r>
            <a:r>
              <a:rPr i="1" dirty="0"/>
              <a:t>when it will matter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/>
    </mc:Choice>
    <mc:Fallback xmlns="">
      <p:transition/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"/>
                            </p:stCondLst>
                            <p:childTnLst>
                              <p:par>
                                <p:cTn id="9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950"/>
                            </p:stCondLst>
                            <p:childTnLst>
                              <p:par>
                                <p:cTn id="12" presetID="10" presetClass="entr" fill="hold" grpId="3" nodeType="afterEffect">
                                  <p:stCondLst>
                                    <p:cond delay="5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8" grpId="1" animBg="1" advAuto="0"/>
      <p:bldP spid="299" grpId="2" animBg="1" advAuto="0"/>
      <p:bldP spid="300" grpId="3" animBg="1" advAuto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" descr="Immagine">
            <a:extLst>
              <a:ext uri="{FF2B5EF4-FFF2-40B4-BE49-F238E27FC236}">
                <a16:creationId xmlns:a16="http://schemas.microsoft.com/office/drawing/2014/main" xmlns="" id="{CA3C48DE-314E-094A-DA1E-F197389B70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1330035"/>
            <a:ext cx="24384001" cy="15046036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Anticipate necessity">
            <a:extLst>
              <a:ext uri="{FF2B5EF4-FFF2-40B4-BE49-F238E27FC236}">
                <a16:creationId xmlns:a16="http://schemas.microsoft.com/office/drawing/2014/main" xmlns="" id="{D40B64EA-935E-C81F-B049-C1449CBC686C}"/>
              </a:ext>
            </a:extLst>
          </p:cNvPr>
          <p:cNvSpPr txBox="1"/>
          <p:nvPr/>
        </p:nvSpPr>
        <p:spPr>
          <a:xfrm>
            <a:off x="3112589" y="1901160"/>
            <a:ext cx="18158817" cy="12105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449580">
              <a:lnSpc>
                <a:spcPct val="100000"/>
              </a:lnSpc>
              <a:spcBef>
                <a:spcPts val="0"/>
              </a:spcBef>
              <a:defRPr sz="9000" b="1" i="1">
                <a:solidFill>
                  <a:srgbClr val="575693"/>
                </a:solidFill>
                <a:uFill>
                  <a:solidFill>
                    <a:srgbClr val="000000"/>
                  </a:solidFill>
                </a:uFill>
              </a:defRPr>
            </a:lvl1pPr>
          </a:lstStyle>
          <a:p>
            <a:pPr algn="r">
              <a:defRPr i="0"/>
            </a:pPr>
            <a:r>
              <a:rPr lang="en-GB" sz="7200" i="0" dirty="0"/>
              <a:t>The D.A.T.A.S.E.T.S. Lobbying Campaign</a:t>
            </a:r>
            <a:endParaRPr sz="7200" i="1" dirty="0"/>
          </a:p>
        </p:txBody>
      </p:sp>
      <p:sp>
        <p:nvSpPr>
          <p:cNvPr id="4" name="Be the go-to place for Investors…">
            <a:extLst>
              <a:ext uri="{FF2B5EF4-FFF2-40B4-BE49-F238E27FC236}">
                <a16:creationId xmlns:a16="http://schemas.microsoft.com/office/drawing/2014/main" xmlns="" id="{450EB32A-C2F7-E557-17D0-5D188B727B65}"/>
              </a:ext>
            </a:extLst>
          </p:cNvPr>
          <p:cNvSpPr txBox="1"/>
          <p:nvPr/>
        </p:nvSpPr>
        <p:spPr>
          <a:xfrm>
            <a:off x="1736651" y="4768153"/>
            <a:ext cx="20910689" cy="3149580"/>
          </a:xfrm>
          <a:prstGeom prst="rect">
            <a:avLst/>
          </a:prstGeom>
          <a:ln w="12700">
            <a:miter lim="4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algn="ctr"/>
            <a:r>
              <a:rPr lang="en-GB" sz="4400" b="1" dirty="0">
                <a:solidFill>
                  <a:schemeClr val="bg1"/>
                </a:solidFill>
              </a:rPr>
              <a:t>Fast-tracking</a:t>
            </a:r>
            <a:r>
              <a:rPr lang="en-GB" sz="4400" b="1" dirty="0"/>
              <a:t> the dissemination and use of pancreatic cancer datasets and </a:t>
            </a:r>
            <a:r>
              <a:rPr lang="en-GB" sz="4400" b="1" dirty="0">
                <a:solidFill>
                  <a:schemeClr val="bg1"/>
                </a:solidFill>
              </a:rPr>
              <a:t>easing</a:t>
            </a:r>
            <a:r>
              <a:rPr lang="en-GB" sz="4400" b="1" dirty="0"/>
              <a:t> </a:t>
            </a:r>
            <a:r>
              <a:rPr lang="en-GB" sz="4400" b="1" dirty="0">
                <a:solidFill>
                  <a:schemeClr val="bg1"/>
                </a:solidFill>
              </a:rPr>
              <a:t>excessive</a:t>
            </a:r>
            <a:r>
              <a:rPr lang="en-GB" sz="4400" b="1" dirty="0"/>
              <a:t> regulatory paperwork for PDAC investigators - </a:t>
            </a:r>
            <a:r>
              <a:rPr lang="en-GB" sz="4400" b="1" dirty="0">
                <a:solidFill>
                  <a:schemeClr val="bg1"/>
                </a:solidFill>
              </a:rPr>
              <a:t>while preserving high safety and ethical standards in research</a:t>
            </a:r>
            <a:r>
              <a:rPr lang="en-GB" sz="4400" b="1" dirty="0"/>
              <a:t> - requires a vocal joint effort with </a:t>
            </a:r>
            <a:r>
              <a:rPr lang="en-GB" sz="4400" b="1" dirty="0">
                <a:solidFill>
                  <a:schemeClr val="bg1"/>
                </a:solidFill>
              </a:rPr>
              <a:t>Advocacies, Clinicians, Researchers</a:t>
            </a:r>
            <a:r>
              <a:rPr lang="en-GB" sz="4400" b="1" dirty="0"/>
              <a:t> and with the </a:t>
            </a:r>
            <a:r>
              <a:rPr lang="en-GB" sz="4400" b="1" dirty="0">
                <a:solidFill>
                  <a:schemeClr val="bg1"/>
                </a:solidFill>
              </a:rPr>
              <a:t>Patients</a:t>
            </a:r>
            <a:r>
              <a:rPr lang="en-GB" sz="4400" b="1" dirty="0"/>
              <a:t> themselves to lobby Policymakers and Regulators.</a:t>
            </a:r>
            <a:endParaRPr lang="en-GB" sz="4400" dirty="0"/>
          </a:p>
        </p:txBody>
      </p:sp>
      <p:sp>
        <p:nvSpPr>
          <p:cNvPr id="5" name="Anticipate necessity">
            <a:extLst>
              <a:ext uri="{FF2B5EF4-FFF2-40B4-BE49-F238E27FC236}">
                <a16:creationId xmlns:a16="http://schemas.microsoft.com/office/drawing/2014/main" xmlns="" id="{B6EBA7B1-968B-56EC-BB6A-E92AF0E54B02}"/>
              </a:ext>
            </a:extLst>
          </p:cNvPr>
          <p:cNvSpPr txBox="1"/>
          <p:nvPr/>
        </p:nvSpPr>
        <p:spPr>
          <a:xfrm>
            <a:off x="3983820" y="3208400"/>
            <a:ext cx="16416354" cy="779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449580">
              <a:lnSpc>
                <a:spcPct val="100000"/>
              </a:lnSpc>
              <a:spcBef>
                <a:spcPts val="0"/>
              </a:spcBef>
              <a:defRPr sz="9000" b="1" i="1">
                <a:solidFill>
                  <a:srgbClr val="575693"/>
                </a:solidFill>
                <a:uFill>
                  <a:solidFill>
                    <a:srgbClr val="000000"/>
                  </a:solidFill>
                </a:uFill>
              </a:defRPr>
            </a:lvl1pPr>
          </a:lstStyle>
          <a:p>
            <a:pPr algn="r">
              <a:defRPr i="0"/>
            </a:pPr>
            <a:r>
              <a:rPr lang="it-IT" sz="4400" b="0" i="0" dirty="0">
                <a:solidFill>
                  <a:schemeClr val="tx1"/>
                </a:solidFill>
              </a:rPr>
              <a:t>(</a:t>
            </a:r>
            <a:r>
              <a:rPr lang="it-IT" sz="4400" i="0" dirty="0"/>
              <a:t>D</a:t>
            </a:r>
            <a:r>
              <a:rPr lang="it-IT" sz="4400" b="0" i="0" dirty="0">
                <a:solidFill>
                  <a:schemeClr val="tx1"/>
                </a:solidFill>
              </a:rPr>
              <a:t>ata</a:t>
            </a:r>
            <a:r>
              <a:rPr lang="it-IT" sz="4400" i="0" dirty="0"/>
              <a:t> </a:t>
            </a:r>
            <a:r>
              <a:rPr lang="it-IT" sz="4400" i="0" dirty="0" err="1"/>
              <a:t>A</a:t>
            </a:r>
            <a:r>
              <a:rPr lang="it-IT" sz="4400" b="0" i="0" dirty="0" err="1">
                <a:solidFill>
                  <a:schemeClr val="tx1"/>
                </a:solidFill>
              </a:rPr>
              <a:t>vailability</a:t>
            </a:r>
            <a:r>
              <a:rPr lang="it-IT" sz="4400" b="0" i="0" dirty="0"/>
              <a:t> </a:t>
            </a:r>
            <a:r>
              <a:rPr lang="it-IT" sz="4400" i="0" dirty="0"/>
              <a:t>T</a:t>
            </a:r>
            <a:r>
              <a:rPr lang="it-IT" sz="4400" b="0" i="0" dirty="0">
                <a:solidFill>
                  <a:schemeClr val="tx1"/>
                </a:solidFill>
              </a:rPr>
              <a:t>o</a:t>
            </a:r>
            <a:r>
              <a:rPr lang="it-IT" sz="4400" b="0" i="0" dirty="0"/>
              <a:t> </a:t>
            </a:r>
            <a:r>
              <a:rPr lang="it-IT" sz="4400" i="0" dirty="0" err="1"/>
              <a:t>A</a:t>
            </a:r>
            <a:r>
              <a:rPr lang="it-IT" sz="4400" b="0" i="0" dirty="0" err="1">
                <a:solidFill>
                  <a:schemeClr val="tx1"/>
                </a:solidFill>
              </a:rPr>
              <a:t>ll</a:t>
            </a:r>
            <a:r>
              <a:rPr lang="it-IT" sz="4400" b="0" i="0" dirty="0"/>
              <a:t> </a:t>
            </a:r>
            <a:r>
              <a:rPr lang="it-IT" sz="4400" i="0" dirty="0"/>
              <a:t>S</a:t>
            </a:r>
            <a:r>
              <a:rPr lang="it-IT" sz="4400" b="0" i="0" dirty="0">
                <a:solidFill>
                  <a:schemeClr val="tx1"/>
                </a:solidFill>
              </a:rPr>
              <a:t>cientists</a:t>
            </a:r>
            <a:r>
              <a:rPr lang="it-IT" sz="4400" b="0" i="0" dirty="0"/>
              <a:t> </a:t>
            </a:r>
            <a:r>
              <a:rPr lang="it-IT" sz="4400" i="0" dirty="0" err="1"/>
              <a:t>E</a:t>
            </a:r>
            <a:r>
              <a:rPr lang="it-IT" sz="4400" b="0" i="0" dirty="0" err="1">
                <a:solidFill>
                  <a:schemeClr val="tx1"/>
                </a:solidFill>
              </a:rPr>
              <a:t>nhances</a:t>
            </a:r>
            <a:r>
              <a:rPr lang="it-IT" sz="4400" b="0" i="0" dirty="0"/>
              <a:t> </a:t>
            </a:r>
            <a:r>
              <a:rPr lang="it-IT" sz="4400" i="0" dirty="0"/>
              <a:t>T</a:t>
            </a:r>
            <a:r>
              <a:rPr lang="it-IT" sz="4400" b="0" i="0" dirty="0">
                <a:solidFill>
                  <a:schemeClr val="tx1"/>
                </a:solidFill>
              </a:rPr>
              <a:t>reatment</a:t>
            </a:r>
            <a:r>
              <a:rPr lang="it-IT" sz="4400" b="0" i="0" dirty="0"/>
              <a:t> </a:t>
            </a:r>
            <a:r>
              <a:rPr lang="it-IT" sz="4400" i="0" dirty="0"/>
              <a:t>S</a:t>
            </a:r>
            <a:r>
              <a:rPr lang="it-IT" sz="4400" b="0" i="0" dirty="0">
                <a:solidFill>
                  <a:schemeClr val="tx1"/>
                </a:solidFill>
              </a:rPr>
              <a:t>uccess)</a:t>
            </a:r>
            <a:endParaRPr sz="4400" i="1" dirty="0">
              <a:solidFill>
                <a:schemeClr val="tx1"/>
              </a:solidFill>
            </a:endParaRPr>
          </a:p>
        </p:txBody>
      </p:sp>
      <p:sp>
        <p:nvSpPr>
          <p:cNvPr id="6" name="Be the go-to place for Investors…">
            <a:extLst>
              <a:ext uri="{FF2B5EF4-FFF2-40B4-BE49-F238E27FC236}">
                <a16:creationId xmlns:a16="http://schemas.microsoft.com/office/drawing/2014/main" xmlns="" id="{5472B80E-ACC3-1F06-16F5-7509978A3AE5}"/>
              </a:ext>
            </a:extLst>
          </p:cNvPr>
          <p:cNvSpPr txBox="1"/>
          <p:nvPr/>
        </p:nvSpPr>
        <p:spPr>
          <a:xfrm>
            <a:off x="7483175" y="10775325"/>
            <a:ext cx="9417642" cy="10395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ctr" defTabSz="449580">
              <a:lnSpc>
                <a:spcPct val="110000"/>
              </a:lnSpc>
              <a:spcBef>
                <a:spcPts val="0"/>
              </a:spcBef>
              <a:defRPr sz="9000" b="1">
                <a:uFill>
                  <a:solidFill>
                    <a:srgbClr val="000000"/>
                  </a:solidFill>
                </a:uFill>
              </a:defRPr>
            </a:pPr>
            <a:r>
              <a:rPr lang="en-GB" sz="6000" b="1" dirty="0">
                <a:solidFill>
                  <a:schemeClr val="bg1"/>
                </a:solidFill>
              </a:rPr>
              <a:t>Join TAPCA in this effort.</a:t>
            </a:r>
            <a:endParaRPr sz="6000" i="1" dirty="0">
              <a:solidFill>
                <a:schemeClr val="bg1"/>
              </a:solidFill>
            </a:endParaRPr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xmlns="" id="{2CB63149-1E03-E34F-6FCD-0F5ECA8AF8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59977" y="7584951"/>
            <a:ext cx="7716089" cy="7716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12192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50"/>
                            </p:stCondLst>
                            <p:childTnLst>
                              <p:par>
                                <p:cTn id="17" presetID="10" presetClass="entr" fill="hold" grpId="0" nodeType="afterEffect">
                                  <p:stCondLst>
                                    <p:cond delay="5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00"/>
                            </p:stCondLst>
                            <p:childTnLst>
                              <p:par>
                                <p:cTn id="21" presetID="10" presetClass="entr" fill="hold" grpId="0" nodeType="afterEffect">
                                  <p:stCondLst>
                                    <p:cond delay="5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2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 advAuto="0"/>
      <p:bldP spid="4" grpId="0" animBg="1" advAuto="0"/>
      <p:bldP spid="5" grpId="0" animBg="1" advAuto="0"/>
      <p:bldP spid="6" grpId="0" animBg="1" advAuto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4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60C59AD7-1FA2-2E27-C043-B076246DB8D0}"/>
              </a:ext>
            </a:extLst>
          </p:cNvPr>
          <p:cNvSpPr/>
          <p:nvPr/>
        </p:nvSpPr>
        <p:spPr>
          <a:xfrm>
            <a:off x="-1" y="-1"/>
            <a:ext cx="24384000" cy="13716000"/>
          </a:xfrm>
          <a:prstGeom prst="rect">
            <a:avLst/>
          </a:prstGeom>
          <a:solidFill>
            <a:srgbClr val="000000">
              <a:alpha val="60000"/>
            </a:srgb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3200" b="1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Arial"/>
            </a:endParaRPr>
          </a:p>
        </p:txBody>
      </p:sp>
      <p:sp>
        <p:nvSpPr>
          <p:cNvPr id="5" name="TAPCA must already be there as…">
            <a:extLst>
              <a:ext uri="{FF2B5EF4-FFF2-40B4-BE49-F238E27FC236}">
                <a16:creationId xmlns:a16="http://schemas.microsoft.com/office/drawing/2014/main" xmlns="" id="{D936D0C3-AAD0-055E-A599-FB71AEB15F4E}"/>
              </a:ext>
            </a:extLst>
          </p:cNvPr>
          <p:cNvSpPr txBox="1"/>
          <p:nvPr/>
        </p:nvSpPr>
        <p:spPr>
          <a:xfrm>
            <a:off x="1820508" y="5412799"/>
            <a:ext cx="20666782" cy="432111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algn="ctr" defTabSz="449580">
              <a:lnSpc>
                <a:spcPct val="110000"/>
              </a:lnSpc>
              <a:spcBef>
                <a:spcPts val="0"/>
              </a:spcBef>
              <a:defRPr sz="6800" b="1">
                <a:solidFill>
                  <a:srgbClr val="575693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lang="en-GB" sz="3600" dirty="0">
                <a:solidFill>
                  <a:schemeClr val="bg1"/>
                </a:solidFill>
              </a:rPr>
              <a:t>The objective is to optimise the PDAC ecosystem in much the same way that Machine Learning/AI have already been successfully applied to improve the efficiency and strategic functioning of large-scale industrial and institutional systems. This means: </a:t>
            </a:r>
          </a:p>
          <a:p>
            <a:pPr algn="ctr" defTabSz="449580">
              <a:lnSpc>
                <a:spcPct val="110000"/>
              </a:lnSpc>
              <a:spcBef>
                <a:spcPts val="0"/>
              </a:spcBef>
              <a:defRPr sz="6800" b="1">
                <a:solidFill>
                  <a:srgbClr val="575693"/>
                </a:solidFill>
                <a:uFill>
                  <a:solidFill>
                    <a:srgbClr val="000000"/>
                  </a:solidFill>
                </a:uFill>
              </a:defRPr>
            </a:pPr>
            <a:endParaRPr lang="en-GB" sz="3600" dirty="0">
              <a:solidFill>
                <a:schemeClr val="bg1"/>
              </a:solidFill>
            </a:endParaRPr>
          </a:p>
          <a:p>
            <a:pPr algn="ctr" defTabSz="449580">
              <a:lnSpc>
                <a:spcPct val="110000"/>
              </a:lnSpc>
              <a:spcBef>
                <a:spcPts val="0"/>
              </a:spcBef>
              <a:defRPr sz="6800" b="1">
                <a:solidFill>
                  <a:srgbClr val="575693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lang="en-GB" sz="3600" dirty="0">
                <a:solidFill>
                  <a:schemeClr val="bg1"/>
                </a:solidFill>
              </a:rPr>
              <a:t>Identify systemic inefficiencies, detect hidden negative or positive patterns, reveal underutilised leverage points, discover opportunities for new financial resources, support more effective strategic decisions, and a lot more. </a:t>
            </a:r>
            <a:endParaRPr sz="3600" dirty="0">
              <a:solidFill>
                <a:schemeClr val="bg1"/>
              </a:solidFill>
            </a:endParaRPr>
          </a:p>
        </p:txBody>
      </p:sp>
      <p:sp>
        <p:nvSpPr>
          <p:cNvPr id="6" name="TAPCA must already be there as…">
            <a:extLst>
              <a:ext uri="{FF2B5EF4-FFF2-40B4-BE49-F238E27FC236}">
                <a16:creationId xmlns:a16="http://schemas.microsoft.com/office/drawing/2014/main" xmlns="" id="{48C6B862-D8A1-7DD8-33C3-AA992C46DDA3}"/>
              </a:ext>
            </a:extLst>
          </p:cNvPr>
          <p:cNvSpPr txBox="1"/>
          <p:nvPr/>
        </p:nvSpPr>
        <p:spPr>
          <a:xfrm>
            <a:off x="1858609" y="2759561"/>
            <a:ext cx="20666782" cy="194072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algn="ctr" defTabSz="449580">
              <a:lnSpc>
                <a:spcPct val="110000"/>
              </a:lnSpc>
              <a:spcBef>
                <a:spcPts val="0"/>
              </a:spcBef>
              <a:defRPr sz="6800" b="1">
                <a:solidFill>
                  <a:srgbClr val="575693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lang="en-GB" sz="6800" b="1" dirty="0">
                <a:solidFill>
                  <a:schemeClr val="bg1"/>
                </a:solidFill>
              </a:rPr>
              <a:t>Optimising the PDAC ecosystem</a:t>
            </a:r>
            <a:br>
              <a:rPr lang="en-GB" sz="6800" b="1" dirty="0">
                <a:solidFill>
                  <a:schemeClr val="bg1"/>
                </a:solidFill>
              </a:rPr>
            </a:br>
            <a:r>
              <a:rPr lang="en-GB" sz="4400" b="1" dirty="0">
                <a:solidFill>
                  <a:schemeClr val="bg1"/>
                </a:solidFill>
              </a:rPr>
              <a:t>(beyond scientific discovery)  </a:t>
            </a:r>
            <a:endParaRPr sz="4400" dirty="0">
              <a:solidFill>
                <a:schemeClr val="bg1"/>
              </a:solidFill>
            </a:endParaRPr>
          </a:p>
        </p:txBody>
      </p:sp>
      <p:sp>
        <p:nvSpPr>
          <p:cNvPr id="7" name="TAPCA must already be there as…">
            <a:extLst>
              <a:ext uri="{FF2B5EF4-FFF2-40B4-BE49-F238E27FC236}">
                <a16:creationId xmlns:a16="http://schemas.microsoft.com/office/drawing/2014/main" xmlns="" id="{40CA7963-95FE-207D-966F-73EEAF5A6D38}"/>
              </a:ext>
            </a:extLst>
          </p:cNvPr>
          <p:cNvSpPr txBox="1"/>
          <p:nvPr/>
        </p:nvSpPr>
        <p:spPr>
          <a:xfrm>
            <a:off x="1820508" y="10255999"/>
            <a:ext cx="20666782" cy="13517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algn="ctr" defTabSz="449580">
              <a:lnSpc>
                <a:spcPct val="110000"/>
              </a:lnSpc>
              <a:spcBef>
                <a:spcPts val="0"/>
              </a:spcBef>
              <a:defRPr sz="6800" b="1">
                <a:solidFill>
                  <a:srgbClr val="575693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lang="en-GB" sz="8000" b="1" u="sng" dirty="0">
                <a:solidFill>
                  <a:schemeClr val="bg1"/>
                </a:solidFill>
                <a:uFill>
                  <a:solidFill>
                    <a:schemeClr val="bg1"/>
                  </a:solidFill>
                </a:uFill>
              </a:rPr>
              <a:t>This is in the Patients’ best interest.</a:t>
            </a:r>
            <a:endParaRPr sz="8000" u="sng" dirty="0">
              <a:solidFill>
                <a:schemeClr val="bg1"/>
              </a:solidFill>
              <a:uFill>
                <a:solidFill>
                  <a:schemeClr val="bg1"/>
                </a:solidFill>
              </a:uFill>
            </a:endParaRPr>
          </a:p>
        </p:txBody>
      </p:sp>
    </p:spTree>
    <p:extLst>
      <p:ext uri="{BB962C8B-B14F-4D97-AF65-F5344CB8AC3E}">
        <p14:creationId xmlns:p14="http://schemas.microsoft.com/office/powerpoint/2010/main" val="297194467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0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fill="hold" grpId="0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fill="hold" grpId="0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dvAuto="0"/>
      <p:bldP spid="6" grpId="0" animBg="1" advAuto="0"/>
      <p:bldP spid="7" grpId="0" animBg="1" advAuto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9" name="Immagine" descr="Immagin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24384001" cy="13716001"/>
          </a:xfrm>
          <a:prstGeom prst="rect">
            <a:avLst/>
          </a:prstGeom>
          <a:ln w="12700">
            <a:miter lim="400000"/>
          </a:ln>
        </p:spPr>
      </p:pic>
      <p:sp>
        <p:nvSpPr>
          <p:cNvPr id="336" name="We would be delighted to welcome each of you as a TAPCA member and are looking forward to your comments and ideas."/>
          <p:cNvSpPr txBox="1"/>
          <p:nvPr/>
        </p:nvSpPr>
        <p:spPr>
          <a:xfrm>
            <a:off x="3056896" y="11502337"/>
            <a:ext cx="18270208" cy="8236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ctr" defTabSz="449580">
              <a:lnSpc>
                <a:spcPct val="120000"/>
              </a:lnSpc>
              <a:spcBef>
                <a:spcPts val="0"/>
              </a:spcBef>
              <a:defRPr sz="4300">
                <a:solidFill>
                  <a:srgbClr val="FFFFFF"/>
                </a:solidFill>
                <a:uFill>
                  <a:solidFill>
                    <a:srgbClr val="000000"/>
                  </a:solidFill>
                </a:uFill>
              </a:defRPr>
            </a:pPr>
            <a:endParaRPr dirty="0"/>
          </a:p>
        </p:txBody>
      </p:sp>
      <p:pic>
        <p:nvPicPr>
          <p:cNvPr id="3" name="Picture 2" descr="Purple ribbon on a black background">
            <a:extLst>
              <a:ext uri="{FF2B5EF4-FFF2-40B4-BE49-F238E27FC236}">
                <a16:creationId xmlns:a16="http://schemas.microsoft.com/office/drawing/2014/main" xmlns="" id="{03739ECF-12CD-1546-04B8-6092A87BCE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9010" y="418831"/>
            <a:ext cx="7025971" cy="7025971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xmlns="" id="{CB4B329F-7138-0AB0-2784-3953A46CB10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0"/>
            <a:ext cx="24384000" cy="14630399"/>
          </a:xfrm>
          <a:prstGeom prst="rect">
            <a:avLst/>
          </a:prstGeom>
        </p:spPr>
      </p:pic>
      <p:sp>
        <p:nvSpPr>
          <p:cNvPr id="335" name="TAPCA’s German group is pleased to announce that it will provide Provisional Guidance leading to the formal establishment of the…"/>
          <p:cNvSpPr txBox="1"/>
          <p:nvPr/>
        </p:nvSpPr>
        <p:spPr>
          <a:xfrm>
            <a:off x="3056893" y="7444802"/>
            <a:ext cx="18270207" cy="27256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algn="ctr" defTabSz="449580">
              <a:lnSpc>
                <a:spcPct val="120000"/>
              </a:lnSpc>
              <a:spcBef>
                <a:spcPts val="0"/>
              </a:spcBef>
              <a:defRPr sz="4300" b="1">
                <a:solidFill>
                  <a:srgbClr val="FFFFFF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lang="en-GB" sz="6000" dirty="0">
                <a:solidFill>
                  <a:srgbClr val="575693"/>
                </a:solidFill>
              </a:rPr>
              <a:t>TAPCA</a:t>
            </a:r>
            <a:r>
              <a:rPr lang="en-GB" sz="4300" dirty="0"/>
              <a:t> would be delighted to welcome more colleagues on board and to receive enquiries from Investors, as well as comments and ideas from Patients, General Practitioners and Advocacy Groups.</a:t>
            </a:r>
            <a:endParaRPr b="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/>
    </mc:Choice>
    <mc:Fallback xmlns="">
      <p:transition/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"/>
                                        <p:tgtEl>
                                          <p:spTgt spid="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"/>
                            </p:stCondLst>
                            <p:childTnLst>
                              <p:par>
                                <p:cTn id="9" presetID="53" presetClass="entr" presetSubtype="16" fill="hold" grpId="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"/>
                            </p:stCondLst>
                            <p:childTnLst>
                              <p:par>
                                <p:cTn id="15" presetID="53" presetClass="entr" presetSubtype="16" fill="hold" grpId="8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3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3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9" grpId="1" animBg="1" advAuto="0"/>
      <p:bldP spid="336" grpId="8" animBg="1" advAuto="0"/>
      <p:bldP spid="335" grpId="7" animBg="1" advAuto="0"/>
    </p:bldLst>
  </p:timing>
</p:sld>
</file>

<file path=ppt/theme/theme1.xml><?xml version="1.0" encoding="utf-8"?>
<a:theme xmlns:a="http://schemas.openxmlformats.org/drawingml/2006/main" name="21_BasicWhite">
  <a:themeElements>
    <a:clrScheme name="21_Ba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1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l" defTabSz="2438338" rtl="0" fontAlgn="auto" latinLnBrk="0" hangingPunct="0">
          <a:lnSpc>
            <a:spcPct val="90000"/>
          </a:lnSpc>
          <a:spcBef>
            <a:spcPts val="4500"/>
          </a:spcBef>
          <a:spcAft>
            <a:spcPts val="0"/>
          </a:spcAft>
          <a:buClrTx/>
          <a:buSzTx/>
          <a:buFontTx/>
          <a:buNone/>
          <a:tabLst/>
          <a:defRPr kumimoji="0" sz="4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21_BasicWhite">
  <a:themeElements>
    <a:clrScheme name="21_Ba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1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l" defTabSz="2438338" rtl="0" fontAlgn="auto" latinLnBrk="0" hangingPunct="0">
          <a:lnSpc>
            <a:spcPct val="90000"/>
          </a:lnSpc>
          <a:spcBef>
            <a:spcPts val="4500"/>
          </a:spcBef>
          <a:spcAft>
            <a:spcPts val="0"/>
          </a:spcAft>
          <a:buClrTx/>
          <a:buSzTx/>
          <a:buFontTx/>
          <a:buNone/>
          <a:tabLst/>
          <a:defRPr kumimoji="0" sz="4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6233</TotalTime>
  <Words>804</Words>
  <Application>Microsoft Office PowerPoint</Application>
  <PresentationFormat>Custom</PresentationFormat>
  <Paragraphs>84</Paragraphs>
  <Slides>26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21_BasicWhite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cp:lastModifiedBy>NoiDoiSiBob</cp:lastModifiedBy>
  <cp:revision>242</cp:revision>
  <dcterms:modified xsi:type="dcterms:W3CDTF">2026-09-30T07:16:44Z</dcterms:modified>
</cp:coreProperties>
</file>